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Agrandir" charset="1" panose="00000500000000000000"/>
      <p:regular r:id="rId16"/>
    </p:embeddedFont>
    <p:embeddedFont>
      <p:font typeface="Agrandir Bold" charset="1" panose="00000800000000000000"/>
      <p:regular r:id="rId17"/>
    </p:embeddedFont>
    <p:embeddedFont>
      <p:font typeface="Agrandir Italics" charset="1" panose="00000500000000000000"/>
      <p:regular r:id="rId18"/>
    </p:embeddedFont>
    <p:embeddedFont>
      <p:font typeface="Agrandir Bold Italics" charset="1" panose="00000800000000000000"/>
      <p:regular r:id="rId19"/>
    </p:embeddedFont>
    <p:embeddedFont>
      <p:font typeface="Agrandir Thin" charset="1" panose="00000200000000000000"/>
      <p:regular r:id="rId20"/>
    </p:embeddedFont>
    <p:embeddedFont>
      <p:font typeface="Agrandir Thin Italics" charset="1" panose="00000200000000000000"/>
      <p:regular r:id="rId21"/>
    </p:embeddedFont>
    <p:embeddedFont>
      <p:font typeface="Agrandir Medium" charset="1" panose="00000600000000000000"/>
      <p:regular r:id="rId22"/>
    </p:embeddedFont>
    <p:embeddedFont>
      <p:font typeface="Agrandir Medium Italics" charset="1" panose="00000600000000000000"/>
      <p:regular r:id="rId23"/>
    </p:embeddedFont>
    <p:embeddedFont>
      <p:font typeface="Agrandir Ultra-Bold" charset="1" panose="00000A00000000000000"/>
      <p:regular r:id="rId24"/>
    </p:embeddedFont>
    <p:embeddedFont>
      <p:font typeface="Agrandir Ultra-Bold Italics" charset="1" panose="00000A00000000000000"/>
      <p:regular r:id="rId25"/>
    </p:embeddedFont>
    <p:embeddedFont>
      <p:font typeface="Agrandir Heavy" charset="1" panose="00000900000000000000"/>
      <p:regular r:id="rId26"/>
    </p:embeddedFont>
    <p:embeddedFont>
      <p:font typeface="Agrandir Heavy Italics" charset="1" panose="000009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8.jpe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1.png" Type="http://schemas.openxmlformats.org/officeDocument/2006/relationships/image"/><Relationship Id="rId4" Target="../media/image32.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2.jpeg" Type="http://schemas.openxmlformats.org/officeDocument/2006/relationships/image"/><Relationship Id="rId3" Target="https://en.wikipedia.org/wiki/Mumbai" TargetMode="External" Type="http://schemas.openxmlformats.org/officeDocument/2006/relationships/hyperlink"/><Relationship Id="rId4" Target="https://en.wikipedia.org/wiki/Market_capitalisation" TargetMode="External" Type="http://schemas.openxmlformats.org/officeDocument/2006/relationships/hyperlink"/><Relationship Id="rId5" Target="https://en.wikipedia.org/wiki/Takeover" TargetMode="External" Type="http://schemas.openxmlformats.org/officeDocument/2006/relationships/hyperlink"/><Relationship Id="rId6" Target="https://en.wikipedia.org/wiki/Housing_Development_Finance_Corporation" TargetMode="External" Type="http://schemas.openxmlformats.org/officeDocument/2006/relationships/hyperlink"/><Relationship Id="rId7" Target="https://en.wikipedia.org/wiki/List_of_largest_employers_in_India" TargetMode="External" Type="http://schemas.openxmlformats.org/officeDocument/2006/relationships/hyperlink"/><Relationship Id="rId8" Target="https://en.wikipedia.org/wiki/Lakh" TargetMode="External" Type="http://schemas.openxmlformats.org/officeDocument/2006/relationships/hyperlink"/><Relationship Id="rId9"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3.png" Type="http://schemas.openxmlformats.org/officeDocument/2006/relationships/image"/><Relationship Id="rId2" Target="../media/image2.jpeg" Type="http://schemas.openxmlformats.org/officeDocument/2006/relationships/image"/><Relationship Id="rId20" Target="../media/image4.svg" Type="http://schemas.openxmlformats.org/officeDocument/2006/relationships/image"/><Relationship Id="rId21" Target="../media/image72.png" Type="http://schemas.openxmlformats.org/officeDocument/2006/relationships/image"/><Relationship Id="rId22" Target="../media/image73.svg" Type="http://schemas.openxmlformats.org/officeDocument/2006/relationships/image"/><Relationship Id="rId23" Target="../media/image74.png" Type="http://schemas.openxmlformats.org/officeDocument/2006/relationships/image"/><Relationship Id="rId24" Target="../media/image75.svg" Type="http://schemas.openxmlformats.org/officeDocument/2006/relationships/image"/><Relationship Id="rId25" Target="../media/image76.png" Type="http://schemas.openxmlformats.org/officeDocument/2006/relationships/image"/><Relationship Id="rId26" Target="../media/image77.svg" Type="http://schemas.openxmlformats.org/officeDocument/2006/relationships/image"/><Relationship Id="rId27" Target="../media/image78.png" Type="http://schemas.openxmlformats.org/officeDocument/2006/relationships/image"/><Relationship Id="rId28" Target="../media/image79.svg" Type="http://schemas.openxmlformats.org/officeDocument/2006/relationships/image"/><Relationship Id="rId29" Target="../media/image80.png" Type="http://schemas.openxmlformats.org/officeDocument/2006/relationships/image"/><Relationship Id="rId3" Target="../media/image56.png" Type="http://schemas.openxmlformats.org/officeDocument/2006/relationships/image"/><Relationship Id="rId30" Target="../media/image81.sv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https://www.rbi.org.in/Scripts/ATMView.aspx"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9" r="0" b="-879"/>
            </a:stretch>
          </a:blipFill>
        </p:spPr>
      </p:sp>
      <p:sp>
        <p:nvSpPr>
          <p:cNvPr name="TextBox 3" id="3"/>
          <p:cNvSpPr txBox="true"/>
          <p:nvPr/>
        </p:nvSpPr>
        <p:spPr>
          <a:xfrm rot="0">
            <a:off x="2708982" y="2258207"/>
            <a:ext cx="12870036" cy="1638173"/>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010101"/>
                </a:solidFill>
                <a:latin typeface="Agrandir Bold"/>
              </a:rPr>
              <a:t>Performance Analysis</a:t>
            </a:r>
          </a:p>
        </p:txBody>
      </p:sp>
      <p:sp>
        <p:nvSpPr>
          <p:cNvPr name="TextBox 4" id="4"/>
          <p:cNvSpPr txBox="true"/>
          <p:nvPr/>
        </p:nvSpPr>
        <p:spPr>
          <a:xfrm rot="0">
            <a:off x="3919147" y="4914244"/>
            <a:ext cx="10449705" cy="2962148"/>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010101"/>
                </a:solidFill>
                <a:latin typeface="Agrandir Bold"/>
              </a:rPr>
              <a:t>HDFC Against Industry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556271" y="5362238"/>
            <a:ext cx="5847747" cy="3896062"/>
          </a:xfrm>
          <a:custGeom>
            <a:avLst/>
            <a:gdLst/>
            <a:ahLst/>
            <a:cxnLst/>
            <a:rect r="r" b="b" t="t" l="l"/>
            <a:pathLst>
              <a:path h="3896062" w="5847747">
                <a:moveTo>
                  <a:pt x="0" y="0"/>
                </a:moveTo>
                <a:lnTo>
                  <a:pt x="5847747" y="0"/>
                </a:lnTo>
                <a:lnTo>
                  <a:pt x="5847747" y="3896062"/>
                </a:lnTo>
                <a:lnTo>
                  <a:pt x="0" y="3896062"/>
                </a:lnTo>
                <a:lnTo>
                  <a:pt x="0" y="0"/>
                </a:lnTo>
                <a:close/>
              </a:path>
            </a:pathLst>
          </a:custGeom>
          <a:blipFill>
            <a:blip r:embed="rId3"/>
            <a:stretch>
              <a:fillRect l="0" t="0" r="0" b="0"/>
            </a:stretch>
          </a:blipFill>
        </p:spPr>
      </p:sp>
      <p:sp>
        <p:nvSpPr>
          <p:cNvPr name="Freeform 4" id="4"/>
          <p:cNvSpPr/>
          <p:nvPr/>
        </p:nvSpPr>
        <p:spPr>
          <a:xfrm flipH="false" flipV="false" rot="-5400000">
            <a:off x="8577466" y="4653506"/>
            <a:ext cx="2741228" cy="979989"/>
          </a:xfrm>
          <a:custGeom>
            <a:avLst/>
            <a:gdLst/>
            <a:ahLst/>
            <a:cxnLst/>
            <a:rect r="r" b="b" t="t" l="l"/>
            <a:pathLst>
              <a:path h="979989" w="2741228">
                <a:moveTo>
                  <a:pt x="0" y="0"/>
                </a:moveTo>
                <a:lnTo>
                  <a:pt x="2741228" y="0"/>
                </a:lnTo>
                <a:lnTo>
                  <a:pt x="2741228" y="979988"/>
                </a:lnTo>
                <a:lnTo>
                  <a:pt x="0" y="9799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866775"/>
            <a:ext cx="9671033" cy="1299447"/>
          </a:xfrm>
          <a:prstGeom prst="rect">
            <a:avLst/>
          </a:prstGeom>
        </p:spPr>
        <p:txBody>
          <a:bodyPr anchor="t" rtlCol="false" tIns="0" lIns="0" bIns="0" rIns="0">
            <a:spAutoFit/>
          </a:bodyPr>
          <a:lstStyle/>
          <a:p>
            <a:pPr marL="0" indent="0" lvl="0">
              <a:lnSpc>
                <a:spcPts val="8469"/>
              </a:lnSpc>
            </a:pPr>
            <a:r>
              <a:rPr lang="en-US" sz="7495" spc="-262">
                <a:solidFill>
                  <a:srgbClr val="FFFFFF"/>
                </a:solidFill>
                <a:latin typeface="Agrandir Medium"/>
              </a:rPr>
              <a:t>Data Understanding</a:t>
            </a:r>
          </a:p>
        </p:txBody>
      </p:sp>
      <p:sp>
        <p:nvSpPr>
          <p:cNvPr name="TextBox 6" id="6"/>
          <p:cNvSpPr txBox="true"/>
          <p:nvPr/>
        </p:nvSpPr>
        <p:spPr>
          <a:xfrm rot="0">
            <a:off x="1028700" y="2128122"/>
            <a:ext cx="8115300" cy="8313870"/>
          </a:xfrm>
          <a:prstGeom prst="rect">
            <a:avLst/>
          </a:prstGeom>
        </p:spPr>
        <p:txBody>
          <a:bodyPr anchor="t" rtlCol="false" tIns="0" lIns="0" bIns="0" rIns="0">
            <a:spAutoFit/>
          </a:bodyPr>
          <a:lstStyle/>
          <a:p>
            <a:pPr>
              <a:lnSpc>
                <a:spcPts val="3478"/>
              </a:lnSpc>
            </a:pPr>
            <a:r>
              <a:rPr lang="en-US" sz="2576" spc="154">
                <a:solidFill>
                  <a:srgbClr val="FFFFFF"/>
                </a:solidFill>
                <a:latin typeface="Montserrat Bold"/>
              </a:rPr>
              <a:t>Bank Name</a:t>
            </a:r>
            <a:r>
              <a:rPr lang="en-US" sz="2576" spc="154">
                <a:solidFill>
                  <a:srgbClr val="FFFFFF"/>
                </a:solidFill>
                <a:latin typeface="Montserrat"/>
              </a:rPr>
              <a:t>: Name of the bank</a:t>
            </a:r>
          </a:p>
          <a:p>
            <a:pPr>
              <a:lnSpc>
                <a:spcPts val="3478"/>
              </a:lnSpc>
            </a:pPr>
            <a:r>
              <a:rPr lang="en-US" sz="2576" spc="154">
                <a:solidFill>
                  <a:srgbClr val="FFFFFF"/>
                </a:solidFill>
                <a:latin typeface="Montserrat Bold"/>
              </a:rPr>
              <a:t>No of Cards</a:t>
            </a:r>
            <a:r>
              <a:rPr lang="en-US" sz="2576" spc="154">
                <a:solidFill>
                  <a:srgbClr val="FFFFFF"/>
                </a:solidFill>
                <a:latin typeface="Montserrat"/>
              </a:rPr>
              <a:t>: Total no of Cards (Debit and Credit )</a:t>
            </a:r>
          </a:p>
          <a:p>
            <a:pPr>
              <a:lnSpc>
                <a:spcPts val="3478"/>
              </a:lnSpc>
            </a:pPr>
            <a:r>
              <a:rPr lang="en-US" sz="2576" spc="154">
                <a:solidFill>
                  <a:srgbClr val="FFFFFF"/>
                </a:solidFill>
                <a:latin typeface="Montserrat Bold"/>
              </a:rPr>
              <a:t>atpos_Volume (in actuals</a:t>
            </a:r>
            <a:r>
              <a:rPr lang="en-US" sz="2576" spc="154">
                <a:solidFill>
                  <a:srgbClr val="FFFFFF"/>
                </a:solidFill>
                <a:latin typeface="Montserrat"/>
              </a:rPr>
              <a:t>):No of transaction at pos </a:t>
            </a:r>
          </a:p>
          <a:p>
            <a:pPr>
              <a:lnSpc>
                <a:spcPts val="3478"/>
              </a:lnSpc>
            </a:pPr>
            <a:r>
              <a:rPr lang="en-US" sz="2576" spc="154">
                <a:solidFill>
                  <a:srgbClr val="FFFFFF"/>
                </a:solidFill>
                <a:latin typeface="Montserrat Bold"/>
              </a:rPr>
              <a:t>atpos_Value (in Rs'000</a:t>
            </a:r>
            <a:r>
              <a:rPr lang="en-US" sz="2576" spc="154">
                <a:solidFill>
                  <a:srgbClr val="FFFFFF"/>
                </a:solidFill>
                <a:latin typeface="Montserrat"/>
              </a:rPr>
              <a:t>):Spending at pos </a:t>
            </a:r>
          </a:p>
          <a:p>
            <a:pPr>
              <a:lnSpc>
                <a:spcPts val="3478"/>
              </a:lnSpc>
            </a:pPr>
            <a:r>
              <a:rPr lang="en-US" sz="2576" spc="154">
                <a:solidFill>
                  <a:srgbClr val="FFFFFF"/>
                </a:solidFill>
                <a:latin typeface="Montserrat Bold"/>
              </a:rPr>
              <a:t>online_Volume (in actuals)</a:t>
            </a:r>
            <a:r>
              <a:rPr lang="en-US" sz="2576" spc="154">
                <a:solidFill>
                  <a:srgbClr val="FFFFFF"/>
                </a:solidFill>
                <a:latin typeface="Montserrat"/>
              </a:rPr>
              <a:t>:No of online transaction</a:t>
            </a:r>
          </a:p>
          <a:p>
            <a:pPr>
              <a:lnSpc>
                <a:spcPts val="3478"/>
              </a:lnSpc>
            </a:pPr>
            <a:r>
              <a:rPr lang="en-US" sz="2576" spc="154">
                <a:solidFill>
                  <a:srgbClr val="FFFFFF"/>
                </a:solidFill>
                <a:latin typeface="Montserrat Bold"/>
              </a:rPr>
              <a:t>online_Value (in Rs'000</a:t>
            </a:r>
            <a:r>
              <a:rPr lang="en-US" sz="2576" spc="154">
                <a:solidFill>
                  <a:srgbClr val="FFFFFF"/>
                </a:solidFill>
                <a:latin typeface="Montserrat"/>
              </a:rPr>
              <a:t>):Online spending</a:t>
            </a:r>
          </a:p>
          <a:p>
            <a:pPr>
              <a:lnSpc>
                <a:spcPts val="3478"/>
              </a:lnSpc>
            </a:pPr>
            <a:r>
              <a:rPr lang="en-US" sz="2576" spc="154">
                <a:solidFill>
                  <a:srgbClr val="FFFFFF"/>
                </a:solidFill>
                <a:latin typeface="Montserrat Bold"/>
              </a:rPr>
              <a:t>others_Volume (in actuals)</a:t>
            </a:r>
            <a:r>
              <a:rPr lang="en-US" sz="2576" spc="154">
                <a:solidFill>
                  <a:srgbClr val="FFFFFF"/>
                </a:solidFill>
                <a:latin typeface="Montserrat"/>
              </a:rPr>
              <a:t>:Other Transactions</a:t>
            </a:r>
          </a:p>
          <a:p>
            <a:pPr>
              <a:lnSpc>
                <a:spcPts val="3478"/>
              </a:lnSpc>
            </a:pPr>
            <a:r>
              <a:rPr lang="en-US" sz="2576" spc="154">
                <a:solidFill>
                  <a:srgbClr val="FFFFFF"/>
                </a:solidFill>
                <a:latin typeface="Montserrat Bold"/>
              </a:rPr>
              <a:t>others_Value (in Rs'000</a:t>
            </a:r>
            <a:r>
              <a:rPr lang="en-US" sz="2576" spc="154">
                <a:solidFill>
                  <a:srgbClr val="FFFFFF"/>
                </a:solidFill>
                <a:latin typeface="Montserrat"/>
              </a:rPr>
              <a:t>):Other Spendings</a:t>
            </a:r>
          </a:p>
          <a:p>
            <a:pPr>
              <a:lnSpc>
                <a:spcPts val="3478"/>
              </a:lnSpc>
            </a:pPr>
            <a:r>
              <a:rPr lang="en-US" sz="2576" spc="154">
                <a:solidFill>
                  <a:srgbClr val="FFFFFF"/>
                </a:solidFill>
                <a:latin typeface="Montserrat Bold"/>
              </a:rPr>
              <a:t>transactions</a:t>
            </a:r>
            <a:r>
              <a:rPr lang="en-US" sz="2576" spc="154">
                <a:solidFill>
                  <a:srgbClr val="FFFFFF"/>
                </a:solidFill>
                <a:latin typeface="Montserrat"/>
              </a:rPr>
              <a:t>:Total tranaction</a:t>
            </a:r>
          </a:p>
          <a:p>
            <a:pPr>
              <a:lnSpc>
                <a:spcPts val="3478"/>
              </a:lnSpc>
            </a:pPr>
            <a:r>
              <a:rPr lang="en-US" sz="2576" spc="154">
                <a:solidFill>
                  <a:srgbClr val="FFFFFF"/>
                </a:solidFill>
                <a:latin typeface="Montserrat"/>
              </a:rPr>
              <a:t>i</a:t>
            </a:r>
            <a:r>
              <a:rPr lang="en-US" sz="2576" spc="154">
                <a:solidFill>
                  <a:srgbClr val="FFFFFF"/>
                </a:solidFill>
                <a:latin typeface="Montserrat Bold"/>
              </a:rPr>
              <a:t>nr_value</a:t>
            </a:r>
            <a:r>
              <a:rPr lang="en-US" sz="2576" spc="154">
                <a:solidFill>
                  <a:srgbClr val="FFFFFF"/>
                </a:solidFill>
                <a:latin typeface="Montserrat"/>
              </a:rPr>
              <a:t>:Total Spending</a:t>
            </a:r>
          </a:p>
          <a:p>
            <a:pPr>
              <a:lnSpc>
                <a:spcPts val="3478"/>
              </a:lnSpc>
            </a:pPr>
            <a:r>
              <a:rPr lang="en-US" sz="2576" spc="154">
                <a:solidFill>
                  <a:srgbClr val="FFFFFF"/>
                </a:solidFill>
                <a:latin typeface="Montserrat Bold"/>
              </a:rPr>
              <a:t>Month</a:t>
            </a:r>
            <a:r>
              <a:rPr lang="en-US" sz="2576" spc="154">
                <a:solidFill>
                  <a:srgbClr val="FFFFFF"/>
                </a:solidFill>
                <a:latin typeface="Montserrat"/>
              </a:rPr>
              <a:t>:Month of year </a:t>
            </a:r>
          </a:p>
          <a:p>
            <a:pPr>
              <a:lnSpc>
                <a:spcPts val="3478"/>
              </a:lnSpc>
            </a:pPr>
            <a:r>
              <a:rPr lang="en-US" sz="2576" spc="154">
                <a:solidFill>
                  <a:srgbClr val="FFFFFF"/>
                </a:solidFill>
                <a:latin typeface="Montserrat Bold"/>
              </a:rPr>
              <a:t>Card_type</a:t>
            </a:r>
            <a:r>
              <a:rPr lang="en-US" sz="2576" spc="154">
                <a:solidFill>
                  <a:srgbClr val="FFFFFF"/>
                </a:solidFill>
                <a:latin typeface="Montserrat"/>
              </a:rPr>
              <a:t>:Type of card credit or debit card</a:t>
            </a:r>
          </a:p>
          <a:p>
            <a:pPr>
              <a:lnSpc>
                <a:spcPts val="3478"/>
              </a:lnSpc>
            </a:pPr>
            <a:r>
              <a:rPr lang="en-US" sz="2576" spc="154">
                <a:solidFill>
                  <a:srgbClr val="FFFFFF"/>
                </a:solidFill>
                <a:latin typeface="Montserrat Bold"/>
              </a:rPr>
              <a:t>Bank Type</a:t>
            </a:r>
            <a:r>
              <a:rPr lang="en-US" sz="2576" spc="154">
                <a:solidFill>
                  <a:srgbClr val="FFFFFF"/>
                </a:solidFill>
                <a:latin typeface="Montserrat"/>
              </a:rPr>
              <a:t>:Public, Private, or Foreign </a:t>
            </a:r>
          </a:p>
          <a:p>
            <a:pPr>
              <a:lnSpc>
                <a:spcPts val="3478"/>
              </a:lnSpc>
            </a:pPr>
          </a:p>
          <a:p>
            <a:pPr marL="0" indent="0" lvl="0">
              <a:lnSpc>
                <a:spcPts val="3478"/>
              </a:lnSpc>
              <a:spcBef>
                <a:spcPct val="0"/>
              </a:spcBef>
            </a:pPr>
          </a:p>
        </p:txBody>
      </p:sp>
      <p:sp>
        <p:nvSpPr>
          <p:cNvPr name="TextBox 7" id="7"/>
          <p:cNvSpPr txBox="true"/>
          <p:nvPr/>
        </p:nvSpPr>
        <p:spPr>
          <a:xfrm rot="0">
            <a:off x="9948080" y="2109072"/>
            <a:ext cx="7064130" cy="2538965"/>
          </a:xfrm>
          <a:prstGeom prst="rect">
            <a:avLst/>
          </a:prstGeom>
        </p:spPr>
        <p:txBody>
          <a:bodyPr anchor="t" rtlCol="false" tIns="0" lIns="0" bIns="0" rIns="0">
            <a:spAutoFit/>
          </a:bodyPr>
          <a:lstStyle/>
          <a:p>
            <a:pPr algn="ctr">
              <a:lnSpc>
                <a:spcPts val="4033"/>
              </a:lnSpc>
            </a:pPr>
            <a:r>
              <a:rPr lang="en-US" sz="2881">
                <a:solidFill>
                  <a:srgbClr val="FFFFFF"/>
                </a:solidFill>
                <a:latin typeface="Canva Sans Bold"/>
              </a:rPr>
              <a:t>pos:A point of sale (POS) is a place where a customer executes the payment for goods or services and where sales taxes may become payable.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25394" y="3332925"/>
            <a:ext cx="10791336" cy="5925375"/>
          </a:xfrm>
          <a:custGeom>
            <a:avLst/>
            <a:gdLst/>
            <a:ahLst/>
            <a:cxnLst/>
            <a:rect r="r" b="b" t="t" l="l"/>
            <a:pathLst>
              <a:path h="5925375" w="10791336">
                <a:moveTo>
                  <a:pt x="0" y="0"/>
                </a:moveTo>
                <a:lnTo>
                  <a:pt x="10791337" y="0"/>
                </a:lnTo>
                <a:lnTo>
                  <a:pt x="10791337" y="5925375"/>
                </a:lnTo>
                <a:lnTo>
                  <a:pt x="0" y="5925375"/>
                </a:lnTo>
                <a:lnTo>
                  <a:pt x="0" y="0"/>
                </a:lnTo>
                <a:close/>
              </a:path>
            </a:pathLst>
          </a:custGeom>
          <a:blipFill>
            <a:blip r:embed="rId3"/>
            <a:stretch>
              <a:fillRect l="0" t="-372" r="0" b="-1729"/>
            </a:stretch>
          </a:blipFill>
        </p:spPr>
      </p:sp>
      <p:pic>
        <p:nvPicPr>
          <p:cNvPr name="Picture 4" id="4"/>
          <p:cNvPicPr>
            <a:picLocks noChangeAspect="true"/>
          </p:cNvPicPr>
          <p:nvPr/>
        </p:nvPicPr>
        <p:blipFill>
          <a:blip r:embed="rId4"/>
          <a:srcRect l="0" t="0" r="0" b="0"/>
          <a:stretch>
            <a:fillRect/>
          </a:stretch>
        </p:blipFill>
        <p:spPr>
          <a:xfrm flipH="false" flipV="false" rot="80832">
            <a:off x="14230769" y="2840047"/>
            <a:ext cx="1239162" cy="1195791"/>
          </a:xfrm>
          <a:prstGeom prst="rect">
            <a:avLst/>
          </a:prstGeom>
        </p:spPr>
      </p:pic>
      <p:sp>
        <p:nvSpPr>
          <p:cNvPr name="TextBox 5" id="5"/>
          <p:cNvSpPr txBox="true"/>
          <p:nvPr/>
        </p:nvSpPr>
        <p:spPr>
          <a:xfrm rot="0">
            <a:off x="1028700" y="904875"/>
            <a:ext cx="15917065" cy="1707651"/>
          </a:xfrm>
          <a:prstGeom prst="rect">
            <a:avLst/>
          </a:prstGeom>
        </p:spPr>
        <p:txBody>
          <a:bodyPr anchor="t" rtlCol="false" tIns="0" lIns="0" bIns="0" rIns="0">
            <a:spAutoFit/>
          </a:bodyPr>
          <a:lstStyle/>
          <a:p>
            <a:pPr algn="ctr" marL="0" indent="0" lvl="0">
              <a:lnSpc>
                <a:spcPts val="6100"/>
              </a:lnSpc>
              <a:spcBef>
                <a:spcPct val="0"/>
              </a:spcBef>
            </a:pPr>
            <a:r>
              <a:rPr lang="en-US" sz="5351">
                <a:solidFill>
                  <a:srgbClr val="FFFFFF"/>
                </a:solidFill>
                <a:latin typeface="Agrandir Bold"/>
              </a:rPr>
              <a:t>Debit And Credit Card Usage Monitoring Dashboard</a:t>
            </a:r>
          </a:p>
        </p:txBody>
      </p:sp>
      <p:sp>
        <p:nvSpPr>
          <p:cNvPr name="TextBox 6" id="6"/>
          <p:cNvSpPr txBox="true"/>
          <p:nvPr/>
        </p:nvSpPr>
        <p:spPr>
          <a:xfrm rot="0">
            <a:off x="14850350" y="1772988"/>
            <a:ext cx="3126244" cy="2056378"/>
          </a:xfrm>
          <a:prstGeom prst="rect">
            <a:avLst/>
          </a:prstGeom>
        </p:spPr>
        <p:txBody>
          <a:bodyPr anchor="t" rtlCol="false" tIns="0" lIns="0" bIns="0" rIns="0">
            <a:spAutoFit/>
          </a:bodyPr>
          <a:lstStyle/>
          <a:p>
            <a:pPr algn="ctr">
              <a:lnSpc>
                <a:spcPts val="3169"/>
              </a:lnSpc>
              <a:spcBef>
                <a:spcPct val="0"/>
              </a:spcBef>
            </a:pPr>
            <a:r>
              <a:rPr lang="en-US" sz="2805" spc="-98">
                <a:solidFill>
                  <a:srgbClr val="FFFFFF"/>
                </a:solidFill>
                <a:latin typeface="Agrandir Medium"/>
              </a:rPr>
              <a:t>These are required filter such as Month ,Card Type, Bank Type and Bank Name  for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9551" y="-812902"/>
            <a:ext cx="11605544" cy="11912803"/>
            <a:chOff x="0" y="0"/>
            <a:chExt cx="3056604" cy="3137528"/>
          </a:xfrm>
        </p:grpSpPr>
        <p:sp>
          <p:nvSpPr>
            <p:cNvPr name="Freeform 4" id="4"/>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FFFFFF"/>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1337763" y="2423651"/>
            <a:ext cx="5701504" cy="5652140"/>
          </a:xfrm>
          <a:custGeom>
            <a:avLst/>
            <a:gdLst/>
            <a:ahLst/>
            <a:cxnLst/>
            <a:rect r="r" b="b" t="t" l="l"/>
            <a:pathLst>
              <a:path h="5652140" w="5701504">
                <a:moveTo>
                  <a:pt x="0" y="0"/>
                </a:moveTo>
                <a:lnTo>
                  <a:pt x="5701504" y="0"/>
                </a:lnTo>
                <a:lnTo>
                  <a:pt x="5701504" y="5652141"/>
                </a:lnTo>
                <a:lnTo>
                  <a:pt x="0" y="5652141"/>
                </a:lnTo>
                <a:lnTo>
                  <a:pt x="0" y="0"/>
                </a:lnTo>
                <a:close/>
              </a:path>
            </a:pathLst>
          </a:custGeom>
          <a:blipFill>
            <a:blip r:embed="rId3"/>
            <a:stretch>
              <a:fillRect l="0" t="0" r="0" b="0"/>
            </a:stretch>
          </a:blipFill>
        </p:spPr>
      </p:sp>
      <p:sp>
        <p:nvSpPr>
          <p:cNvPr name="Freeform 7" id="7"/>
          <p:cNvSpPr/>
          <p:nvPr/>
        </p:nvSpPr>
        <p:spPr>
          <a:xfrm flipH="false" flipV="false" rot="4681762">
            <a:off x="12722849" y="2887003"/>
            <a:ext cx="2849114" cy="861857"/>
          </a:xfrm>
          <a:custGeom>
            <a:avLst/>
            <a:gdLst/>
            <a:ahLst/>
            <a:cxnLst/>
            <a:rect r="r" b="b" t="t" l="l"/>
            <a:pathLst>
              <a:path h="861857" w="2849114">
                <a:moveTo>
                  <a:pt x="0" y="0"/>
                </a:moveTo>
                <a:lnTo>
                  <a:pt x="2849114" y="0"/>
                </a:lnTo>
                <a:lnTo>
                  <a:pt x="2849114" y="861857"/>
                </a:lnTo>
                <a:lnTo>
                  <a:pt x="0" y="861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398311" y="8878906"/>
            <a:ext cx="3580408" cy="843661"/>
          </a:xfrm>
          <a:prstGeom prst="rect">
            <a:avLst/>
          </a:prstGeom>
        </p:spPr>
        <p:txBody>
          <a:bodyPr anchor="t" rtlCol="false" tIns="0" lIns="0" bIns="0" rIns="0">
            <a:spAutoFit/>
          </a:bodyPr>
          <a:lstStyle/>
          <a:p>
            <a:pPr algn="ctr">
              <a:lnSpc>
                <a:spcPts val="5536"/>
              </a:lnSpc>
              <a:spcBef>
                <a:spcPct val="0"/>
              </a:spcBef>
            </a:pPr>
            <a:r>
              <a:rPr lang="en-US" sz="4899" spc="-171">
                <a:solidFill>
                  <a:srgbClr val="FFFFFF"/>
                </a:solidFill>
                <a:latin typeface="Agrandir Medium"/>
              </a:rPr>
              <a:t>HDFC Bank’s</a:t>
            </a:r>
          </a:p>
        </p:txBody>
      </p:sp>
      <p:sp>
        <p:nvSpPr>
          <p:cNvPr name="Freeform 9" id="9"/>
          <p:cNvSpPr/>
          <p:nvPr/>
        </p:nvSpPr>
        <p:spPr>
          <a:xfrm flipH="false" flipV="false" rot="-6534507">
            <a:off x="12319578" y="7272405"/>
            <a:ext cx="2849114" cy="861857"/>
          </a:xfrm>
          <a:custGeom>
            <a:avLst/>
            <a:gdLst/>
            <a:ahLst/>
            <a:cxnLst/>
            <a:rect r="r" b="b" t="t" l="l"/>
            <a:pathLst>
              <a:path h="861857" w="2849114">
                <a:moveTo>
                  <a:pt x="0" y="0"/>
                </a:moveTo>
                <a:lnTo>
                  <a:pt x="2849114" y="0"/>
                </a:lnTo>
                <a:lnTo>
                  <a:pt x="2849114" y="861857"/>
                </a:lnTo>
                <a:lnTo>
                  <a:pt x="0" y="861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840372" y="4800889"/>
            <a:ext cx="5864127" cy="4921678"/>
          </a:xfrm>
          <a:custGeom>
            <a:avLst/>
            <a:gdLst/>
            <a:ahLst/>
            <a:cxnLst/>
            <a:rect r="r" b="b" t="t" l="l"/>
            <a:pathLst>
              <a:path h="4921678" w="5864127">
                <a:moveTo>
                  <a:pt x="0" y="0"/>
                </a:moveTo>
                <a:lnTo>
                  <a:pt x="5864127" y="0"/>
                </a:lnTo>
                <a:lnTo>
                  <a:pt x="5864127" y="4921678"/>
                </a:lnTo>
                <a:lnTo>
                  <a:pt x="0" y="4921678"/>
                </a:lnTo>
                <a:lnTo>
                  <a:pt x="0" y="0"/>
                </a:lnTo>
                <a:close/>
              </a:path>
            </a:pathLst>
          </a:custGeom>
          <a:blipFill>
            <a:blip r:embed="rId6"/>
            <a:stretch>
              <a:fillRect l="0" t="0" r="0" b="0"/>
            </a:stretch>
          </a:blipFill>
        </p:spPr>
      </p:sp>
      <p:sp>
        <p:nvSpPr>
          <p:cNvPr name="TextBox 11" id="11"/>
          <p:cNvSpPr txBox="true"/>
          <p:nvPr/>
        </p:nvSpPr>
        <p:spPr>
          <a:xfrm rot="0">
            <a:off x="1028700" y="472994"/>
            <a:ext cx="8115300" cy="1097915"/>
          </a:xfrm>
          <a:prstGeom prst="rect">
            <a:avLst/>
          </a:prstGeom>
        </p:spPr>
        <p:txBody>
          <a:bodyPr anchor="t" rtlCol="false" tIns="0" lIns="0" bIns="0" rIns="0">
            <a:spAutoFit/>
          </a:bodyPr>
          <a:lstStyle/>
          <a:p>
            <a:pPr marL="0" indent="0" lvl="0">
              <a:lnSpc>
                <a:spcPts val="3954"/>
              </a:lnSpc>
            </a:pPr>
            <a:r>
              <a:rPr lang="en-US" sz="3499" spc="-122">
                <a:solidFill>
                  <a:srgbClr val="000000"/>
                </a:solidFill>
                <a:latin typeface="Agrandir Medium"/>
              </a:rPr>
              <a:t>Total Number Of Cards By Industry And HDFC Bank</a:t>
            </a:r>
          </a:p>
        </p:txBody>
      </p:sp>
      <p:sp>
        <p:nvSpPr>
          <p:cNvPr name="TextBox 12" id="12"/>
          <p:cNvSpPr txBox="true"/>
          <p:nvPr/>
        </p:nvSpPr>
        <p:spPr>
          <a:xfrm rot="0">
            <a:off x="1028700" y="2263556"/>
            <a:ext cx="8693275" cy="2132976"/>
          </a:xfrm>
          <a:prstGeom prst="rect">
            <a:avLst/>
          </a:prstGeom>
        </p:spPr>
        <p:txBody>
          <a:bodyPr anchor="t" rtlCol="false" tIns="0" lIns="0" bIns="0" rIns="0">
            <a:spAutoFit/>
          </a:bodyPr>
          <a:lstStyle/>
          <a:p>
            <a:pPr>
              <a:lnSpc>
                <a:spcPts val="3419"/>
              </a:lnSpc>
            </a:pPr>
            <a:r>
              <a:rPr lang="en-US" sz="2532" spc="151">
                <a:solidFill>
                  <a:srgbClr val="000000"/>
                </a:solidFill>
                <a:latin typeface="Montserrat"/>
              </a:rPr>
              <a:t>This KPI is showing the number of card (Debit or credit )by industry and HDFC bank per month.</a:t>
            </a:r>
          </a:p>
          <a:p>
            <a:pPr marL="0" indent="0" lvl="0">
              <a:lnSpc>
                <a:spcPts val="3419"/>
              </a:lnSpc>
              <a:spcBef>
                <a:spcPct val="0"/>
              </a:spcBef>
            </a:pPr>
            <a:r>
              <a:rPr lang="en-US" sz="2532" spc="151">
                <a:solidFill>
                  <a:srgbClr val="000000"/>
                </a:solidFill>
                <a:latin typeface="Montserrat"/>
              </a:rPr>
              <a:t>We can use aur filters to filter the required data for decision making</a:t>
            </a:r>
          </a:p>
        </p:txBody>
      </p:sp>
      <p:sp>
        <p:nvSpPr>
          <p:cNvPr name="TextBox 13" id="13"/>
          <p:cNvSpPr txBox="true"/>
          <p:nvPr/>
        </p:nvSpPr>
        <p:spPr>
          <a:xfrm rot="0">
            <a:off x="13027110" y="991313"/>
            <a:ext cx="2322810" cy="843661"/>
          </a:xfrm>
          <a:prstGeom prst="rect">
            <a:avLst/>
          </a:prstGeom>
        </p:spPr>
        <p:txBody>
          <a:bodyPr anchor="t" rtlCol="false" tIns="0" lIns="0" bIns="0" rIns="0">
            <a:spAutoFit/>
          </a:bodyPr>
          <a:lstStyle/>
          <a:p>
            <a:pPr algn="ctr">
              <a:lnSpc>
                <a:spcPts val="5536"/>
              </a:lnSpc>
              <a:spcBef>
                <a:spcPct val="0"/>
              </a:spcBef>
            </a:pPr>
            <a:r>
              <a:rPr lang="en-US" sz="4899" spc="-171">
                <a:solidFill>
                  <a:srgbClr val="FFFFFF"/>
                </a:solidFill>
                <a:latin typeface="Agrandir Medium"/>
              </a:rPr>
              <a:t>Industry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820150" y="0"/>
            <a:ext cx="9365307" cy="10287000"/>
            <a:chOff x="0" y="0"/>
            <a:chExt cx="2466583" cy="2709333"/>
          </a:xfrm>
        </p:grpSpPr>
        <p:sp>
          <p:nvSpPr>
            <p:cNvPr name="Freeform 4" id="4"/>
            <p:cNvSpPr/>
            <p:nvPr/>
          </p:nvSpPr>
          <p:spPr>
            <a:xfrm flipH="false" flipV="false" rot="0">
              <a:off x="0" y="0"/>
              <a:ext cx="2466583" cy="2709333"/>
            </a:xfrm>
            <a:custGeom>
              <a:avLst/>
              <a:gdLst/>
              <a:ahLst/>
              <a:cxnLst/>
              <a:rect r="r" b="b" t="t" l="l"/>
              <a:pathLst>
                <a:path h="2709333" w="2466583">
                  <a:moveTo>
                    <a:pt x="0" y="0"/>
                  </a:moveTo>
                  <a:lnTo>
                    <a:pt x="2466583" y="0"/>
                  </a:lnTo>
                  <a:lnTo>
                    <a:pt x="2466583" y="2709333"/>
                  </a:lnTo>
                  <a:lnTo>
                    <a:pt x="0" y="2709333"/>
                  </a:lnTo>
                  <a:close/>
                </a:path>
              </a:pathLst>
            </a:custGeom>
            <a:solidFill>
              <a:srgbClr val="FFFFFF"/>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nSpc>
                  <a:spcPts val="2266"/>
                </a:lnSpc>
              </a:pPr>
            </a:p>
          </p:txBody>
        </p:sp>
      </p:grpSp>
      <p:sp>
        <p:nvSpPr>
          <p:cNvPr name="Freeform 6" id="6"/>
          <p:cNvSpPr/>
          <p:nvPr/>
        </p:nvSpPr>
        <p:spPr>
          <a:xfrm flipH="false" flipV="false" rot="0">
            <a:off x="11113988" y="1765300"/>
            <a:ext cx="4777631" cy="3973710"/>
          </a:xfrm>
          <a:custGeom>
            <a:avLst/>
            <a:gdLst/>
            <a:ahLst/>
            <a:cxnLst/>
            <a:rect r="r" b="b" t="t" l="l"/>
            <a:pathLst>
              <a:path h="3973710" w="4777631">
                <a:moveTo>
                  <a:pt x="0" y="0"/>
                </a:moveTo>
                <a:lnTo>
                  <a:pt x="4777631" y="0"/>
                </a:lnTo>
                <a:lnTo>
                  <a:pt x="4777631" y="3973710"/>
                </a:lnTo>
                <a:lnTo>
                  <a:pt x="0" y="3973710"/>
                </a:lnTo>
                <a:lnTo>
                  <a:pt x="0" y="0"/>
                </a:lnTo>
                <a:close/>
              </a:path>
            </a:pathLst>
          </a:custGeom>
          <a:blipFill>
            <a:blip r:embed="rId3"/>
            <a:stretch>
              <a:fillRect l="0" t="0" r="0" b="-1197"/>
            </a:stretch>
          </a:blipFill>
          <a:ln w="38100" cap="sq">
            <a:solidFill>
              <a:srgbClr val="60AA82"/>
            </a:solidFill>
            <a:miter/>
          </a:ln>
        </p:spPr>
      </p:sp>
      <p:sp>
        <p:nvSpPr>
          <p:cNvPr name="Freeform 7" id="7"/>
          <p:cNvSpPr/>
          <p:nvPr/>
        </p:nvSpPr>
        <p:spPr>
          <a:xfrm flipH="false" flipV="false" rot="0">
            <a:off x="2350688" y="1979140"/>
            <a:ext cx="3678387" cy="3759870"/>
          </a:xfrm>
          <a:custGeom>
            <a:avLst/>
            <a:gdLst/>
            <a:ahLst/>
            <a:cxnLst/>
            <a:rect r="r" b="b" t="t" l="l"/>
            <a:pathLst>
              <a:path h="3759870" w="3678387">
                <a:moveTo>
                  <a:pt x="0" y="0"/>
                </a:moveTo>
                <a:lnTo>
                  <a:pt x="3678387" y="0"/>
                </a:lnTo>
                <a:lnTo>
                  <a:pt x="3678387" y="3759870"/>
                </a:lnTo>
                <a:lnTo>
                  <a:pt x="0" y="3759870"/>
                </a:lnTo>
                <a:lnTo>
                  <a:pt x="0" y="0"/>
                </a:lnTo>
                <a:close/>
              </a:path>
            </a:pathLst>
          </a:custGeom>
          <a:blipFill>
            <a:blip r:embed="rId4"/>
            <a:stretch>
              <a:fillRect l="0" t="0" r="0" b="0"/>
            </a:stretch>
          </a:blipFill>
          <a:ln w="38100" cap="sq">
            <a:solidFill>
              <a:srgbClr val="60AA82"/>
            </a:solidFill>
            <a:miter/>
          </a:ln>
        </p:spPr>
      </p:sp>
      <p:sp>
        <p:nvSpPr>
          <p:cNvPr name="Freeform 8" id="8"/>
          <p:cNvSpPr/>
          <p:nvPr/>
        </p:nvSpPr>
        <p:spPr>
          <a:xfrm flipH="false" flipV="false" rot="0">
            <a:off x="1797813" y="6301729"/>
            <a:ext cx="4784138" cy="3634012"/>
          </a:xfrm>
          <a:custGeom>
            <a:avLst/>
            <a:gdLst/>
            <a:ahLst/>
            <a:cxnLst/>
            <a:rect r="r" b="b" t="t" l="l"/>
            <a:pathLst>
              <a:path h="3634012" w="4784138">
                <a:moveTo>
                  <a:pt x="0" y="0"/>
                </a:moveTo>
                <a:lnTo>
                  <a:pt x="4784137" y="0"/>
                </a:lnTo>
                <a:lnTo>
                  <a:pt x="4784137" y="3634012"/>
                </a:lnTo>
                <a:lnTo>
                  <a:pt x="0" y="3634012"/>
                </a:lnTo>
                <a:lnTo>
                  <a:pt x="0" y="0"/>
                </a:lnTo>
                <a:close/>
              </a:path>
            </a:pathLst>
          </a:custGeom>
          <a:blipFill>
            <a:blip r:embed="rId5"/>
            <a:stretch>
              <a:fillRect l="0" t="0" r="0" b="0"/>
            </a:stretch>
          </a:blipFill>
          <a:ln w="38100" cap="sq">
            <a:solidFill>
              <a:srgbClr val="60AA82"/>
            </a:solidFill>
            <a:miter/>
          </a:ln>
        </p:spPr>
      </p:sp>
      <p:sp>
        <p:nvSpPr>
          <p:cNvPr name="Freeform 9" id="9"/>
          <p:cNvSpPr/>
          <p:nvPr/>
        </p:nvSpPr>
        <p:spPr>
          <a:xfrm flipH="false" flipV="false" rot="0">
            <a:off x="11373349" y="6301729"/>
            <a:ext cx="4258908" cy="3634012"/>
          </a:xfrm>
          <a:custGeom>
            <a:avLst/>
            <a:gdLst/>
            <a:ahLst/>
            <a:cxnLst/>
            <a:rect r="r" b="b" t="t" l="l"/>
            <a:pathLst>
              <a:path h="3634012" w="4258908">
                <a:moveTo>
                  <a:pt x="0" y="0"/>
                </a:moveTo>
                <a:lnTo>
                  <a:pt x="4258908" y="0"/>
                </a:lnTo>
                <a:lnTo>
                  <a:pt x="4258908" y="3634012"/>
                </a:lnTo>
                <a:lnTo>
                  <a:pt x="0" y="3634012"/>
                </a:lnTo>
                <a:lnTo>
                  <a:pt x="0" y="0"/>
                </a:lnTo>
                <a:close/>
              </a:path>
            </a:pathLst>
          </a:custGeom>
          <a:blipFill>
            <a:blip r:embed="rId6"/>
            <a:stretch>
              <a:fillRect l="0" t="0" r="0" b="0"/>
            </a:stretch>
          </a:blipFill>
          <a:ln w="38100" cap="sq">
            <a:solidFill>
              <a:srgbClr val="60AA82"/>
            </a:solidFill>
            <a:miter/>
          </a:ln>
        </p:spPr>
      </p:sp>
      <p:sp>
        <p:nvSpPr>
          <p:cNvPr name="TextBox 10" id="10"/>
          <p:cNvSpPr txBox="true"/>
          <p:nvPr/>
        </p:nvSpPr>
        <p:spPr>
          <a:xfrm rot="0">
            <a:off x="9746307" y="187325"/>
            <a:ext cx="7512993" cy="1577975"/>
          </a:xfrm>
          <a:prstGeom prst="rect">
            <a:avLst/>
          </a:prstGeom>
        </p:spPr>
        <p:txBody>
          <a:bodyPr anchor="t" rtlCol="false" tIns="0" lIns="0" bIns="0" rIns="0">
            <a:spAutoFit/>
          </a:bodyPr>
          <a:lstStyle/>
          <a:p>
            <a:pPr marL="0" indent="0" lvl="0">
              <a:lnSpc>
                <a:spcPts val="5650"/>
              </a:lnSpc>
            </a:pPr>
            <a:r>
              <a:rPr lang="en-US" sz="5000" spc="-175">
                <a:solidFill>
                  <a:srgbClr val="000000"/>
                </a:solidFill>
                <a:latin typeface="Agrandir Medium"/>
              </a:rPr>
              <a:t>Spending by industry and HDFC per month</a:t>
            </a:r>
          </a:p>
        </p:txBody>
      </p:sp>
      <p:sp>
        <p:nvSpPr>
          <p:cNvPr name="TextBox 11" id="11"/>
          <p:cNvSpPr txBox="true"/>
          <p:nvPr/>
        </p:nvSpPr>
        <p:spPr>
          <a:xfrm rot="0">
            <a:off x="433385" y="187325"/>
            <a:ext cx="7512993" cy="1577975"/>
          </a:xfrm>
          <a:prstGeom prst="rect">
            <a:avLst/>
          </a:prstGeom>
        </p:spPr>
        <p:txBody>
          <a:bodyPr anchor="t" rtlCol="false" tIns="0" lIns="0" bIns="0" rIns="0">
            <a:spAutoFit/>
          </a:bodyPr>
          <a:lstStyle/>
          <a:p>
            <a:pPr marL="0" indent="0" lvl="0">
              <a:lnSpc>
                <a:spcPts val="5650"/>
              </a:lnSpc>
            </a:pPr>
            <a:r>
              <a:rPr lang="en-US" sz="5000" spc="-175">
                <a:solidFill>
                  <a:srgbClr val="FFFFFF"/>
                </a:solidFill>
                <a:latin typeface="Agrandir Medium"/>
              </a:rPr>
              <a:t>Transaction by industry and HDFC per month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9725601" cy="10287000"/>
            <a:chOff x="0" y="0"/>
            <a:chExt cx="2561475" cy="2709333"/>
          </a:xfrm>
        </p:grpSpPr>
        <p:sp>
          <p:nvSpPr>
            <p:cNvPr name="Freeform 4" id="4"/>
            <p:cNvSpPr/>
            <p:nvPr/>
          </p:nvSpPr>
          <p:spPr>
            <a:xfrm flipH="false" flipV="false" rot="0">
              <a:off x="0" y="0"/>
              <a:ext cx="2561475" cy="2709333"/>
            </a:xfrm>
            <a:custGeom>
              <a:avLst/>
              <a:gdLst/>
              <a:ahLst/>
              <a:cxnLst/>
              <a:rect r="r" b="b" t="t" l="l"/>
              <a:pathLst>
                <a:path h="2709333" w="2561475">
                  <a:moveTo>
                    <a:pt x="0" y="0"/>
                  </a:moveTo>
                  <a:lnTo>
                    <a:pt x="2561475" y="0"/>
                  </a:lnTo>
                  <a:lnTo>
                    <a:pt x="2561475" y="2709333"/>
                  </a:lnTo>
                  <a:lnTo>
                    <a:pt x="0" y="2709333"/>
                  </a:lnTo>
                  <a:close/>
                </a:path>
              </a:pathLst>
            </a:custGeom>
            <a:solidFill>
              <a:srgbClr val="FFFFFF"/>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0304156" y="6976242"/>
            <a:ext cx="7199351" cy="2981549"/>
          </a:xfrm>
          <a:custGeom>
            <a:avLst/>
            <a:gdLst/>
            <a:ahLst/>
            <a:cxnLst/>
            <a:rect r="r" b="b" t="t" l="l"/>
            <a:pathLst>
              <a:path h="2981549" w="7199351">
                <a:moveTo>
                  <a:pt x="0" y="0"/>
                </a:moveTo>
                <a:lnTo>
                  <a:pt x="7199351" y="0"/>
                </a:lnTo>
                <a:lnTo>
                  <a:pt x="7199351" y="2981549"/>
                </a:lnTo>
                <a:lnTo>
                  <a:pt x="0" y="2981549"/>
                </a:lnTo>
                <a:lnTo>
                  <a:pt x="0" y="0"/>
                </a:lnTo>
                <a:close/>
              </a:path>
            </a:pathLst>
          </a:custGeom>
          <a:blipFill>
            <a:blip r:embed="rId3"/>
            <a:stretch>
              <a:fillRect l="0" t="0" r="0" b="0"/>
            </a:stretch>
          </a:blipFill>
          <a:ln w="38100" cap="sq">
            <a:solidFill>
              <a:srgbClr val="60AA82"/>
            </a:solidFill>
            <a:miter/>
          </a:ln>
        </p:spPr>
      </p:sp>
      <p:sp>
        <p:nvSpPr>
          <p:cNvPr name="Freeform 7" id="7"/>
          <p:cNvSpPr/>
          <p:nvPr/>
        </p:nvSpPr>
        <p:spPr>
          <a:xfrm flipH="false" flipV="false" rot="0">
            <a:off x="10304156" y="2561933"/>
            <a:ext cx="6955144" cy="3859652"/>
          </a:xfrm>
          <a:custGeom>
            <a:avLst/>
            <a:gdLst/>
            <a:ahLst/>
            <a:cxnLst/>
            <a:rect r="r" b="b" t="t" l="l"/>
            <a:pathLst>
              <a:path h="3859652" w="6955144">
                <a:moveTo>
                  <a:pt x="0" y="0"/>
                </a:moveTo>
                <a:lnTo>
                  <a:pt x="6955144" y="0"/>
                </a:lnTo>
                <a:lnTo>
                  <a:pt x="6955144" y="3859652"/>
                </a:lnTo>
                <a:lnTo>
                  <a:pt x="0" y="3859652"/>
                </a:lnTo>
                <a:lnTo>
                  <a:pt x="0" y="0"/>
                </a:lnTo>
                <a:close/>
              </a:path>
            </a:pathLst>
          </a:custGeom>
          <a:blipFill>
            <a:blip r:embed="rId4"/>
            <a:stretch>
              <a:fillRect l="0" t="0" r="0" b="0"/>
            </a:stretch>
          </a:blipFill>
          <a:ln w="38100" cap="sq">
            <a:solidFill>
              <a:srgbClr val="60AA82"/>
            </a:solidFill>
            <a:miter/>
          </a:ln>
        </p:spPr>
      </p:sp>
      <p:sp>
        <p:nvSpPr>
          <p:cNvPr name="Freeform 8" id="8"/>
          <p:cNvSpPr/>
          <p:nvPr/>
        </p:nvSpPr>
        <p:spPr>
          <a:xfrm flipH="false" flipV="false" rot="0">
            <a:off x="1423231" y="2437185"/>
            <a:ext cx="6680967" cy="3668229"/>
          </a:xfrm>
          <a:custGeom>
            <a:avLst/>
            <a:gdLst/>
            <a:ahLst/>
            <a:cxnLst/>
            <a:rect r="r" b="b" t="t" l="l"/>
            <a:pathLst>
              <a:path h="3668229" w="6680967">
                <a:moveTo>
                  <a:pt x="0" y="0"/>
                </a:moveTo>
                <a:lnTo>
                  <a:pt x="6680967" y="0"/>
                </a:lnTo>
                <a:lnTo>
                  <a:pt x="6680967" y="3668229"/>
                </a:lnTo>
                <a:lnTo>
                  <a:pt x="0" y="3668229"/>
                </a:lnTo>
                <a:lnTo>
                  <a:pt x="0" y="0"/>
                </a:lnTo>
                <a:close/>
              </a:path>
            </a:pathLst>
          </a:custGeom>
          <a:blipFill>
            <a:blip r:embed="rId5"/>
            <a:stretch>
              <a:fillRect l="0" t="0" r="0" b="0"/>
            </a:stretch>
          </a:blipFill>
          <a:ln w="38100" cap="sq">
            <a:solidFill>
              <a:srgbClr val="60AA82"/>
            </a:solidFill>
            <a:miter/>
          </a:ln>
        </p:spPr>
      </p:sp>
      <p:sp>
        <p:nvSpPr>
          <p:cNvPr name="Freeform 9" id="9"/>
          <p:cNvSpPr/>
          <p:nvPr/>
        </p:nvSpPr>
        <p:spPr>
          <a:xfrm flipH="false" flipV="false" rot="0">
            <a:off x="1621402" y="6362391"/>
            <a:ext cx="5938998" cy="3595400"/>
          </a:xfrm>
          <a:custGeom>
            <a:avLst/>
            <a:gdLst/>
            <a:ahLst/>
            <a:cxnLst/>
            <a:rect r="r" b="b" t="t" l="l"/>
            <a:pathLst>
              <a:path h="3595400" w="5938998">
                <a:moveTo>
                  <a:pt x="0" y="0"/>
                </a:moveTo>
                <a:lnTo>
                  <a:pt x="5938998" y="0"/>
                </a:lnTo>
                <a:lnTo>
                  <a:pt x="5938998" y="3595400"/>
                </a:lnTo>
                <a:lnTo>
                  <a:pt x="0" y="3595400"/>
                </a:lnTo>
                <a:lnTo>
                  <a:pt x="0" y="0"/>
                </a:lnTo>
                <a:close/>
              </a:path>
            </a:pathLst>
          </a:custGeom>
          <a:blipFill>
            <a:blip r:embed="rId6"/>
            <a:stretch>
              <a:fillRect l="0" t="0" r="0" b="0"/>
            </a:stretch>
          </a:blipFill>
          <a:ln w="38100" cap="sq">
            <a:solidFill>
              <a:srgbClr val="60AA82"/>
            </a:solidFill>
            <a:miter/>
          </a:ln>
        </p:spPr>
      </p:sp>
      <p:sp>
        <p:nvSpPr>
          <p:cNvPr name="TextBox 10" id="10"/>
          <p:cNvSpPr txBox="true"/>
          <p:nvPr/>
        </p:nvSpPr>
        <p:spPr>
          <a:xfrm rot="0">
            <a:off x="1028700" y="602232"/>
            <a:ext cx="7512993" cy="1577975"/>
          </a:xfrm>
          <a:prstGeom prst="rect">
            <a:avLst/>
          </a:prstGeom>
        </p:spPr>
        <p:txBody>
          <a:bodyPr anchor="t" rtlCol="false" tIns="0" lIns="0" bIns="0" rIns="0">
            <a:spAutoFit/>
          </a:bodyPr>
          <a:lstStyle/>
          <a:p>
            <a:pPr marL="0" indent="0" lvl="0">
              <a:lnSpc>
                <a:spcPts val="5650"/>
              </a:lnSpc>
            </a:pPr>
            <a:r>
              <a:rPr lang="en-US" sz="5000" spc="-175">
                <a:solidFill>
                  <a:srgbClr val="000000"/>
                </a:solidFill>
                <a:latin typeface="Agrandir Medium"/>
              </a:rPr>
              <a:t>Average Spending Per Card</a:t>
            </a:r>
          </a:p>
        </p:txBody>
      </p:sp>
      <p:sp>
        <p:nvSpPr>
          <p:cNvPr name="TextBox 11" id="11"/>
          <p:cNvSpPr txBox="true"/>
          <p:nvPr/>
        </p:nvSpPr>
        <p:spPr>
          <a:xfrm rot="0">
            <a:off x="9990513" y="602232"/>
            <a:ext cx="7512993" cy="1577975"/>
          </a:xfrm>
          <a:prstGeom prst="rect">
            <a:avLst/>
          </a:prstGeom>
        </p:spPr>
        <p:txBody>
          <a:bodyPr anchor="t" rtlCol="false" tIns="0" lIns="0" bIns="0" rIns="0">
            <a:spAutoFit/>
          </a:bodyPr>
          <a:lstStyle/>
          <a:p>
            <a:pPr marL="0" indent="0" lvl="0">
              <a:lnSpc>
                <a:spcPts val="5650"/>
              </a:lnSpc>
            </a:pPr>
            <a:r>
              <a:rPr lang="en-US" sz="5000" spc="-175">
                <a:solidFill>
                  <a:srgbClr val="000000"/>
                </a:solidFill>
                <a:latin typeface="Agrandir Medium"/>
              </a:rPr>
              <a:t>Average Transaction Per Card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820150" y="0"/>
            <a:ext cx="9365307" cy="10287000"/>
            <a:chOff x="0" y="0"/>
            <a:chExt cx="2466583" cy="2709333"/>
          </a:xfrm>
        </p:grpSpPr>
        <p:sp>
          <p:nvSpPr>
            <p:cNvPr name="Freeform 4" id="4"/>
            <p:cNvSpPr/>
            <p:nvPr/>
          </p:nvSpPr>
          <p:spPr>
            <a:xfrm flipH="false" flipV="false" rot="0">
              <a:off x="0" y="0"/>
              <a:ext cx="2466583" cy="2709333"/>
            </a:xfrm>
            <a:custGeom>
              <a:avLst/>
              <a:gdLst/>
              <a:ahLst/>
              <a:cxnLst/>
              <a:rect r="r" b="b" t="t" l="l"/>
              <a:pathLst>
                <a:path h="2709333" w="2466583">
                  <a:moveTo>
                    <a:pt x="0" y="0"/>
                  </a:moveTo>
                  <a:lnTo>
                    <a:pt x="2466583" y="0"/>
                  </a:lnTo>
                  <a:lnTo>
                    <a:pt x="2466583" y="2709333"/>
                  </a:lnTo>
                  <a:lnTo>
                    <a:pt x="0" y="2709333"/>
                  </a:lnTo>
                  <a:close/>
                </a:path>
              </a:pathLst>
            </a:custGeom>
            <a:solidFill>
              <a:srgbClr val="FFFFFF"/>
            </a:solidFill>
            <a:ln w="38100" cap="sq">
              <a:solidFill>
                <a:srgbClr val="60AA82"/>
              </a:solidFill>
              <a:miter/>
            </a:ln>
          </p:spPr>
        </p:sp>
        <p:sp>
          <p:nvSpPr>
            <p:cNvPr name="TextBox 5" id="5"/>
            <p:cNvSpPr txBox="true"/>
            <p:nvPr/>
          </p:nvSpPr>
          <p:spPr>
            <a:xfrm>
              <a:off x="0" y="38100"/>
              <a:ext cx="812800" cy="774700"/>
            </a:xfrm>
            <a:prstGeom prst="rect">
              <a:avLst/>
            </a:prstGeom>
          </p:spPr>
          <p:txBody>
            <a:bodyPr anchor="ctr" rtlCol="false" tIns="50800" lIns="50800" bIns="50800" rIns="50800"/>
            <a:lstStyle/>
            <a:p>
              <a:pPr>
                <a:lnSpc>
                  <a:spcPts val="2266"/>
                </a:lnSpc>
              </a:pPr>
            </a:p>
          </p:txBody>
        </p:sp>
      </p:grpSp>
      <p:sp>
        <p:nvSpPr>
          <p:cNvPr name="Freeform 6" id="6"/>
          <p:cNvSpPr/>
          <p:nvPr/>
        </p:nvSpPr>
        <p:spPr>
          <a:xfrm flipH="false" flipV="false" rot="0">
            <a:off x="165185" y="3010052"/>
            <a:ext cx="8049393" cy="2554046"/>
          </a:xfrm>
          <a:custGeom>
            <a:avLst/>
            <a:gdLst/>
            <a:ahLst/>
            <a:cxnLst/>
            <a:rect r="r" b="b" t="t" l="l"/>
            <a:pathLst>
              <a:path h="2554046" w="8049393">
                <a:moveTo>
                  <a:pt x="0" y="0"/>
                </a:moveTo>
                <a:lnTo>
                  <a:pt x="8049393" y="0"/>
                </a:lnTo>
                <a:lnTo>
                  <a:pt x="8049393" y="2554046"/>
                </a:lnTo>
                <a:lnTo>
                  <a:pt x="0" y="2554046"/>
                </a:lnTo>
                <a:lnTo>
                  <a:pt x="0" y="0"/>
                </a:lnTo>
                <a:close/>
              </a:path>
            </a:pathLst>
          </a:custGeom>
          <a:blipFill>
            <a:blip r:embed="rId3"/>
            <a:stretch>
              <a:fillRect l="0" t="0" r="0" b="0"/>
            </a:stretch>
          </a:blipFill>
          <a:ln w="38100" cap="sq">
            <a:solidFill>
              <a:srgbClr val="60AA82"/>
            </a:solidFill>
            <a:miter/>
          </a:ln>
        </p:spPr>
      </p:sp>
      <p:sp>
        <p:nvSpPr>
          <p:cNvPr name="Freeform 7" id="7"/>
          <p:cNvSpPr/>
          <p:nvPr/>
        </p:nvSpPr>
        <p:spPr>
          <a:xfrm flipH="false" flipV="false" rot="0">
            <a:off x="9226714" y="2944531"/>
            <a:ext cx="8552178" cy="2685087"/>
          </a:xfrm>
          <a:custGeom>
            <a:avLst/>
            <a:gdLst/>
            <a:ahLst/>
            <a:cxnLst/>
            <a:rect r="r" b="b" t="t" l="l"/>
            <a:pathLst>
              <a:path h="2685087" w="8552178">
                <a:moveTo>
                  <a:pt x="0" y="0"/>
                </a:moveTo>
                <a:lnTo>
                  <a:pt x="8552178" y="0"/>
                </a:lnTo>
                <a:lnTo>
                  <a:pt x="8552178" y="2685087"/>
                </a:lnTo>
                <a:lnTo>
                  <a:pt x="0" y="2685087"/>
                </a:lnTo>
                <a:lnTo>
                  <a:pt x="0" y="0"/>
                </a:lnTo>
                <a:close/>
              </a:path>
            </a:pathLst>
          </a:custGeom>
          <a:blipFill>
            <a:blip r:embed="rId4"/>
            <a:stretch>
              <a:fillRect l="0" t="0" r="0" b="0"/>
            </a:stretch>
          </a:blipFill>
          <a:ln w="38100" cap="sq">
            <a:solidFill>
              <a:srgbClr val="60AA82"/>
            </a:solidFill>
            <a:miter/>
          </a:ln>
        </p:spPr>
      </p:sp>
      <p:sp>
        <p:nvSpPr>
          <p:cNvPr name="Freeform 8" id="8"/>
          <p:cNvSpPr/>
          <p:nvPr/>
        </p:nvSpPr>
        <p:spPr>
          <a:xfrm flipH="false" flipV="false" rot="0">
            <a:off x="9385230" y="5908349"/>
            <a:ext cx="8235147" cy="3985769"/>
          </a:xfrm>
          <a:custGeom>
            <a:avLst/>
            <a:gdLst/>
            <a:ahLst/>
            <a:cxnLst/>
            <a:rect r="r" b="b" t="t" l="l"/>
            <a:pathLst>
              <a:path h="3985769" w="8235147">
                <a:moveTo>
                  <a:pt x="0" y="0"/>
                </a:moveTo>
                <a:lnTo>
                  <a:pt x="8235147" y="0"/>
                </a:lnTo>
                <a:lnTo>
                  <a:pt x="8235147" y="3985769"/>
                </a:lnTo>
                <a:lnTo>
                  <a:pt x="0" y="3985769"/>
                </a:lnTo>
                <a:lnTo>
                  <a:pt x="0" y="0"/>
                </a:lnTo>
                <a:close/>
              </a:path>
            </a:pathLst>
          </a:custGeom>
          <a:blipFill>
            <a:blip r:embed="rId5"/>
            <a:stretch>
              <a:fillRect l="0" t="0" r="0" b="0"/>
            </a:stretch>
          </a:blipFill>
          <a:ln w="38100" cap="sq">
            <a:solidFill>
              <a:srgbClr val="60AA82"/>
            </a:solidFill>
            <a:miter/>
          </a:ln>
        </p:spPr>
      </p:sp>
      <p:sp>
        <p:nvSpPr>
          <p:cNvPr name="Freeform 9" id="9"/>
          <p:cNvSpPr/>
          <p:nvPr/>
        </p:nvSpPr>
        <p:spPr>
          <a:xfrm flipH="false" flipV="false" rot="0">
            <a:off x="1592683" y="5908349"/>
            <a:ext cx="4713016" cy="4090519"/>
          </a:xfrm>
          <a:custGeom>
            <a:avLst/>
            <a:gdLst/>
            <a:ahLst/>
            <a:cxnLst/>
            <a:rect r="r" b="b" t="t" l="l"/>
            <a:pathLst>
              <a:path h="4090519" w="4713016">
                <a:moveTo>
                  <a:pt x="0" y="0"/>
                </a:moveTo>
                <a:lnTo>
                  <a:pt x="4713016" y="0"/>
                </a:lnTo>
                <a:lnTo>
                  <a:pt x="4713016" y="4090519"/>
                </a:lnTo>
                <a:lnTo>
                  <a:pt x="0" y="4090519"/>
                </a:lnTo>
                <a:lnTo>
                  <a:pt x="0" y="0"/>
                </a:lnTo>
                <a:close/>
              </a:path>
            </a:pathLst>
          </a:custGeom>
          <a:blipFill>
            <a:blip r:embed="rId6"/>
            <a:stretch>
              <a:fillRect l="0" t="0" r="-1329" b="0"/>
            </a:stretch>
          </a:blipFill>
          <a:ln w="38100" cap="sq">
            <a:solidFill>
              <a:srgbClr val="60AA82"/>
            </a:solidFill>
            <a:miter/>
          </a:ln>
        </p:spPr>
      </p:sp>
      <p:sp>
        <p:nvSpPr>
          <p:cNvPr name="TextBox 10" id="10"/>
          <p:cNvSpPr txBox="true"/>
          <p:nvPr/>
        </p:nvSpPr>
        <p:spPr>
          <a:xfrm rot="0">
            <a:off x="9746307" y="187325"/>
            <a:ext cx="7512993" cy="2292350"/>
          </a:xfrm>
          <a:prstGeom prst="rect">
            <a:avLst/>
          </a:prstGeom>
        </p:spPr>
        <p:txBody>
          <a:bodyPr anchor="t" rtlCol="false" tIns="0" lIns="0" bIns="0" rIns="0">
            <a:spAutoFit/>
          </a:bodyPr>
          <a:lstStyle/>
          <a:p>
            <a:pPr marL="0" indent="0" lvl="0">
              <a:lnSpc>
                <a:spcPts val="5650"/>
              </a:lnSpc>
            </a:pPr>
            <a:r>
              <a:rPr lang="en-US" sz="5000" spc="-175">
                <a:solidFill>
                  <a:srgbClr val="000000"/>
                </a:solidFill>
                <a:latin typeface="Agrandir Medium"/>
              </a:rPr>
              <a:t>Average Spending by industry and HDFC per month</a:t>
            </a:r>
          </a:p>
        </p:txBody>
      </p:sp>
      <p:sp>
        <p:nvSpPr>
          <p:cNvPr name="TextBox 11" id="11"/>
          <p:cNvSpPr txBox="true"/>
          <p:nvPr/>
        </p:nvSpPr>
        <p:spPr>
          <a:xfrm rot="0">
            <a:off x="433385" y="187325"/>
            <a:ext cx="7512993" cy="2292350"/>
          </a:xfrm>
          <a:prstGeom prst="rect">
            <a:avLst/>
          </a:prstGeom>
        </p:spPr>
        <p:txBody>
          <a:bodyPr anchor="t" rtlCol="false" tIns="0" lIns="0" bIns="0" rIns="0">
            <a:spAutoFit/>
          </a:bodyPr>
          <a:lstStyle/>
          <a:p>
            <a:pPr marL="0" indent="0" lvl="0">
              <a:lnSpc>
                <a:spcPts val="5650"/>
              </a:lnSpc>
            </a:pPr>
            <a:r>
              <a:rPr lang="en-US" sz="5000" spc="-175">
                <a:solidFill>
                  <a:srgbClr val="FFFFFF"/>
                </a:solidFill>
                <a:latin typeface="Agrandir Medium"/>
              </a:rPr>
              <a:t>Average Transaction Size by industry and HDFC per month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53524" y="2370491"/>
            <a:ext cx="17780953" cy="3719629"/>
          </a:xfrm>
          <a:custGeom>
            <a:avLst/>
            <a:gdLst/>
            <a:ahLst/>
            <a:cxnLst/>
            <a:rect r="r" b="b" t="t" l="l"/>
            <a:pathLst>
              <a:path h="3719629" w="17780953">
                <a:moveTo>
                  <a:pt x="0" y="0"/>
                </a:moveTo>
                <a:lnTo>
                  <a:pt x="17780952" y="0"/>
                </a:lnTo>
                <a:lnTo>
                  <a:pt x="17780952" y="3719629"/>
                </a:lnTo>
                <a:lnTo>
                  <a:pt x="0" y="3719629"/>
                </a:lnTo>
                <a:lnTo>
                  <a:pt x="0" y="0"/>
                </a:lnTo>
                <a:close/>
              </a:path>
            </a:pathLst>
          </a:custGeom>
          <a:blipFill>
            <a:blip r:embed="rId3"/>
            <a:stretch>
              <a:fillRect l="0" t="0" r="0" b="0"/>
            </a:stretch>
          </a:blipFill>
        </p:spPr>
      </p:sp>
      <p:sp>
        <p:nvSpPr>
          <p:cNvPr name="TextBox 4" id="4"/>
          <p:cNvSpPr txBox="true"/>
          <p:nvPr/>
        </p:nvSpPr>
        <p:spPr>
          <a:xfrm rot="0">
            <a:off x="893409" y="914400"/>
            <a:ext cx="15175050" cy="876300"/>
          </a:xfrm>
          <a:prstGeom prst="rect">
            <a:avLst/>
          </a:prstGeom>
        </p:spPr>
        <p:txBody>
          <a:bodyPr anchor="t" rtlCol="false" tIns="0" lIns="0" bIns="0" rIns="0">
            <a:spAutoFit/>
          </a:bodyPr>
          <a:lstStyle/>
          <a:p>
            <a:pPr algn="ctr" marL="0" indent="0" lvl="0">
              <a:lnSpc>
                <a:spcPts val="5700"/>
              </a:lnSpc>
              <a:spcBef>
                <a:spcPct val="0"/>
              </a:spcBef>
            </a:pPr>
            <a:r>
              <a:rPr lang="en-US" sz="5000">
                <a:solidFill>
                  <a:srgbClr val="FFFFFF"/>
                </a:solidFill>
                <a:latin typeface="Agrandir Bold"/>
              </a:rPr>
              <a:t>Analysis on the basis of Card Type</a:t>
            </a:r>
          </a:p>
        </p:txBody>
      </p:sp>
      <p:sp>
        <p:nvSpPr>
          <p:cNvPr name="TextBox 5" id="5"/>
          <p:cNvSpPr txBox="true"/>
          <p:nvPr/>
        </p:nvSpPr>
        <p:spPr>
          <a:xfrm rot="0">
            <a:off x="0" y="7144096"/>
            <a:ext cx="17849347" cy="2416810"/>
          </a:xfrm>
          <a:prstGeom prst="rect">
            <a:avLst/>
          </a:prstGeom>
        </p:spPr>
        <p:txBody>
          <a:bodyPr anchor="t" rtlCol="false" tIns="0" lIns="0" bIns="0" rIns="0">
            <a:spAutoFit/>
          </a:bodyPr>
          <a:lstStyle/>
          <a:p>
            <a:pPr algn="ctr">
              <a:lnSpc>
                <a:spcPts val="4519"/>
              </a:lnSpc>
              <a:spcBef>
                <a:spcPct val="0"/>
              </a:spcBef>
            </a:pPr>
            <a:r>
              <a:rPr lang="en-US" sz="3999" spc="-139">
                <a:solidFill>
                  <a:srgbClr val="FFFFFF"/>
                </a:solidFill>
                <a:latin typeface="Agrandir Medium"/>
              </a:rPr>
              <a:t>As we can see the number of debit cards issued by banks are more than credit cards showing that debit cards hold large audience but credit cards are used more than the debit cards as the number of transactions and total spending are greater than that of debit cards.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66671" y="2193442"/>
            <a:ext cx="17354658" cy="3718855"/>
          </a:xfrm>
          <a:custGeom>
            <a:avLst/>
            <a:gdLst/>
            <a:ahLst/>
            <a:cxnLst/>
            <a:rect r="r" b="b" t="t" l="l"/>
            <a:pathLst>
              <a:path h="3718855" w="17354658">
                <a:moveTo>
                  <a:pt x="0" y="0"/>
                </a:moveTo>
                <a:lnTo>
                  <a:pt x="17354658" y="0"/>
                </a:lnTo>
                <a:lnTo>
                  <a:pt x="17354658" y="3718856"/>
                </a:lnTo>
                <a:lnTo>
                  <a:pt x="0" y="3718856"/>
                </a:lnTo>
                <a:lnTo>
                  <a:pt x="0" y="0"/>
                </a:lnTo>
                <a:close/>
              </a:path>
            </a:pathLst>
          </a:custGeom>
          <a:blipFill>
            <a:blip r:embed="rId3"/>
            <a:stretch>
              <a:fillRect l="0" t="0" r="0" b="0"/>
            </a:stretch>
          </a:blipFill>
        </p:spPr>
      </p:sp>
      <p:sp>
        <p:nvSpPr>
          <p:cNvPr name="TextBox 4" id="4"/>
          <p:cNvSpPr txBox="true"/>
          <p:nvPr/>
        </p:nvSpPr>
        <p:spPr>
          <a:xfrm rot="0">
            <a:off x="893409" y="914400"/>
            <a:ext cx="15175050" cy="876300"/>
          </a:xfrm>
          <a:prstGeom prst="rect">
            <a:avLst/>
          </a:prstGeom>
        </p:spPr>
        <p:txBody>
          <a:bodyPr anchor="t" rtlCol="false" tIns="0" lIns="0" bIns="0" rIns="0">
            <a:spAutoFit/>
          </a:bodyPr>
          <a:lstStyle/>
          <a:p>
            <a:pPr algn="ctr" marL="0" indent="0" lvl="0">
              <a:lnSpc>
                <a:spcPts val="5700"/>
              </a:lnSpc>
              <a:spcBef>
                <a:spcPct val="0"/>
              </a:spcBef>
            </a:pPr>
            <a:r>
              <a:rPr lang="en-US" sz="5000">
                <a:solidFill>
                  <a:srgbClr val="FFFFFF"/>
                </a:solidFill>
                <a:latin typeface="Agrandir Bold"/>
              </a:rPr>
              <a:t>Analysis on the basis of Bank Type</a:t>
            </a:r>
          </a:p>
        </p:txBody>
      </p:sp>
      <p:sp>
        <p:nvSpPr>
          <p:cNvPr name="TextBox 5" id="5"/>
          <p:cNvSpPr txBox="true"/>
          <p:nvPr/>
        </p:nvSpPr>
        <p:spPr>
          <a:xfrm rot="0">
            <a:off x="0" y="7144096"/>
            <a:ext cx="17849347" cy="1845310"/>
          </a:xfrm>
          <a:prstGeom prst="rect">
            <a:avLst/>
          </a:prstGeom>
        </p:spPr>
        <p:txBody>
          <a:bodyPr anchor="t" rtlCol="false" tIns="0" lIns="0" bIns="0" rIns="0">
            <a:spAutoFit/>
          </a:bodyPr>
          <a:lstStyle/>
          <a:p>
            <a:pPr algn="ctr">
              <a:lnSpc>
                <a:spcPts val="4519"/>
              </a:lnSpc>
              <a:spcBef>
                <a:spcPct val="0"/>
              </a:spcBef>
            </a:pPr>
            <a:r>
              <a:rPr lang="en-US" sz="3999" spc="-139">
                <a:solidFill>
                  <a:srgbClr val="FFFFFF"/>
                </a:solidFill>
                <a:latin typeface="Agrandir Medium"/>
              </a:rPr>
              <a:t>From above visuals we can clearly say that Public Banks have more number of cards but cards of Private Banks are more in use as the amount spend and the number of transactions are significantly more than Public/Foreign Banks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85158" y="1662876"/>
            <a:ext cx="9721154" cy="6193316"/>
          </a:xfrm>
          <a:custGeom>
            <a:avLst/>
            <a:gdLst/>
            <a:ahLst/>
            <a:cxnLst/>
            <a:rect r="r" b="b" t="t" l="l"/>
            <a:pathLst>
              <a:path h="6193316" w="9721154">
                <a:moveTo>
                  <a:pt x="0" y="0"/>
                </a:moveTo>
                <a:lnTo>
                  <a:pt x="9721154" y="0"/>
                </a:lnTo>
                <a:lnTo>
                  <a:pt x="9721154" y="6193316"/>
                </a:lnTo>
                <a:lnTo>
                  <a:pt x="0" y="6193316"/>
                </a:lnTo>
                <a:lnTo>
                  <a:pt x="0" y="0"/>
                </a:lnTo>
                <a:close/>
              </a:path>
            </a:pathLst>
          </a:custGeom>
          <a:blipFill>
            <a:blip r:embed="rId3"/>
            <a:stretch>
              <a:fillRect l="0" t="0" r="0" b="0"/>
            </a:stretch>
          </a:blipFill>
        </p:spPr>
      </p:sp>
      <p:sp>
        <p:nvSpPr>
          <p:cNvPr name="Freeform 4" id="4"/>
          <p:cNvSpPr/>
          <p:nvPr/>
        </p:nvSpPr>
        <p:spPr>
          <a:xfrm flipH="false" flipV="false" rot="-1109271">
            <a:off x="12479169" y="2382915"/>
            <a:ext cx="3306935" cy="934209"/>
          </a:xfrm>
          <a:custGeom>
            <a:avLst/>
            <a:gdLst/>
            <a:ahLst/>
            <a:cxnLst/>
            <a:rect r="r" b="b" t="t" l="l"/>
            <a:pathLst>
              <a:path h="934209" w="3306935">
                <a:moveTo>
                  <a:pt x="0" y="0"/>
                </a:moveTo>
                <a:lnTo>
                  <a:pt x="3306935" y="0"/>
                </a:lnTo>
                <a:lnTo>
                  <a:pt x="3306935" y="934209"/>
                </a:lnTo>
                <a:lnTo>
                  <a:pt x="0" y="93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297847">
            <a:off x="2297419" y="2277654"/>
            <a:ext cx="1991476" cy="562592"/>
          </a:xfrm>
          <a:custGeom>
            <a:avLst/>
            <a:gdLst/>
            <a:ahLst/>
            <a:cxnLst/>
            <a:rect r="r" b="b" t="t" l="l"/>
            <a:pathLst>
              <a:path h="562592" w="1991476">
                <a:moveTo>
                  <a:pt x="0" y="0"/>
                </a:moveTo>
                <a:lnTo>
                  <a:pt x="1991476" y="0"/>
                </a:lnTo>
                <a:lnTo>
                  <a:pt x="1991476" y="562592"/>
                </a:lnTo>
                <a:lnTo>
                  <a:pt x="0" y="562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32170" y="376738"/>
            <a:ext cx="16627130" cy="876300"/>
          </a:xfrm>
          <a:prstGeom prst="rect">
            <a:avLst/>
          </a:prstGeom>
        </p:spPr>
        <p:txBody>
          <a:bodyPr anchor="t" rtlCol="false" tIns="0" lIns="0" bIns="0" rIns="0">
            <a:spAutoFit/>
          </a:bodyPr>
          <a:lstStyle/>
          <a:p>
            <a:pPr algn="ctr" marL="0" indent="0" lvl="0">
              <a:lnSpc>
                <a:spcPts val="5700"/>
              </a:lnSpc>
              <a:spcBef>
                <a:spcPct val="0"/>
              </a:spcBef>
            </a:pPr>
            <a:r>
              <a:rPr lang="en-US" sz="5000">
                <a:solidFill>
                  <a:srgbClr val="FFFFFF"/>
                </a:solidFill>
                <a:latin typeface="Agrandir Bold"/>
              </a:rPr>
              <a:t>Top 5 Banks in Industry </a:t>
            </a:r>
          </a:p>
        </p:txBody>
      </p:sp>
      <p:sp>
        <p:nvSpPr>
          <p:cNvPr name="TextBox 7" id="7"/>
          <p:cNvSpPr txBox="true"/>
          <p:nvPr/>
        </p:nvSpPr>
        <p:spPr>
          <a:xfrm rot="0">
            <a:off x="4085158" y="7894249"/>
            <a:ext cx="9721154" cy="702310"/>
          </a:xfrm>
          <a:prstGeom prst="rect">
            <a:avLst/>
          </a:prstGeom>
        </p:spPr>
        <p:txBody>
          <a:bodyPr anchor="t" rtlCol="false" tIns="0" lIns="0" bIns="0" rIns="0">
            <a:spAutoFit/>
          </a:bodyPr>
          <a:lstStyle/>
          <a:p>
            <a:pPr algn="ctr">
              <a:lnSpc>
                <a:spcPts val="4519"/>
              </a:lnSpc>
              <a:spcBef>
                <a:spcPct val="0"/>
              </a:spcBef>
            </a:pPr>
          </a:p>
        </p:txBody>
      </p:sp>
      <p:sp>
        <p:nvSpPr>
          <p:cNvPr name="TextBox 8" id="8"/>
          <p:cNvSpPr txBox="true"/>
          <p:nvPr/>
        </p:nvSpPr>
        <p:spPr>
          <a:xfrm rot="0">
            <a:off x="0" y="3139948"/>
            <a:ext cx="4085158" cy="1845310"/>
          </a:xfrm>
          <a:prstGeom prst="rect">
            <a:avLst/>
          </a:prstGeom>
        </p:spPr>
        <p:txBody>
          <a:bodyPr anchor="t" rtlCol="false" tIns="0" lIns="0" bIns="0" rIns="0">
            <a:spAutoFit/>
          </a:bodyPr>
          <a:lstStyle/>
          <a:p>
            <a:pPr algn="ctr">
              <a:lnSpc>
                <a:spcPts val="4519"/>
              </a:lnSpc>
              <a:spcBef>
                <a:spcPct val="0"/>
              </a:spcBef>
            </a:pPr>
            <a:r>
              <a:rPr lang="en-US" sz="3999" spc="-139">
                <a:solidFill>
                  <a:srgbClr val="FFFFFF"/>
                </a:solidFill>
                <a:latin typeface="Agrandir Medium"/>
              </a:rPr>
              <a:t>HDFC Bank is second most used bank.</a:t>
            </a:r>
          </a:p>
        </p:txBody>
      </p:sp>
      <p:sp>
        <p:nvSpPr>
          <p:cNvPr name="TextBox 9" id="9"/>
          <p:cNvSpPr txBox="true"/>
          <p:nvPr/>
        </p:nvSpPr>
        <p:spPr>
          <a:xfrm rot="0">
            <a:off x="13806312" y="395788"/>
            <a:ext cx="4085158" cy="1845310"/>
          </a:xfrm>
          <a:prstGeom prst="rect">
            <a:avLst/>
          </a:prstGeom>
        </p:spPr>
        <p:txBody>
          <a:bodyPr anchor="t" rtlCol="false" tIns="0" lIns="0" bIns="0" rIns="0">
            <a:spAutoFit/>
          </a:bodyPr>
          <a:lstStyle/>
          <a:p>
            <a:pPr algn="ctr">
              <a:lnSpc>
                <a:spcPts val="4519"/>
              </a:lnSpc>
              <a:spcBef>
                <a:spcPct val="0"/>
              </a:spcBef>
            </a:pPr>
            <a:r>
              <a:rPr lang="en-US" sz="3999" spc="-139">
                <a:solidFill>
                  <a:srgbClr val="FFFFFF"/>
                </a:solidFill>
                <a:latin typeface="Agrandir Medium"/>
              </a:rPr>
              <a:t>HDFC Bank is most spending bank.</a:t>
            </a:r>
          </a:p>
        </p:txBody>
      </p:sp>
      <p:sp>
        <p:nvSpPr>
          <p:cNvPr name="TextBox 10" id="10"/>
          <p:cNvSpPr txBox="true"/>
          <p:nvPr/>
        </p:nvSpPr>
        <p:spPr>
          <a:xfrm rot="0">
            <a:off x="2271935" y="8288020"/>
            <a:ext cx="14581509" cy="1845310"/>
          </a:xfrm>
          <a:prstGeom prst="rect">
            <a:avLst/>
          </a:prstGeom>
        </p:spPr>
        <p:txBody>
          <a:bodyPr anchor="t" rtlCol="false" tIns="0" lIns="0" bIns="0" rIns="0">
            <a:spAutoFit/>
          </a:bodyPr>
          <a:lstStyle/>
          <a:p>
            <a:pPr>
              <a:lnSpc>
                <a:spcPts val="4519"/>
              </a:lnSpc>
              <a:spcBef>
                <a:spcPct val="0"/>
              </a:spcBef>
            </a:pPr>
            <a:r>
              <a:rPr lang="en-US" sz="3999" spc="-139">
                <a:solidFill>
                  <a:srgbClr val="FFFFFF"/>
                </a:solidFill>
                <a:latin typeface="Agrandir Medium"/>
              </a:rPr>
              <a:t>As HDFC Bank is  on third position for number of cards but is on top of ranking in amount spend and number of transactions shows the popularity and usage of HDFC Bank Cards.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sz="5900" spc="-312">
                <a:solidFill>
                  <a:srgbClr val="000000"/>
                </a:solidFill>
                <a:latin typeface="Agrandir Medium"/>
              </a:rPr>
              <a:t>Top Insights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round/>
            </a:ln>
          </p:spPr>
        </p:sp>
        <p:sp>
          <p:nvSpPr>
            <p:cNvPr name="TextBox 6" id="6"/>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round/>
            </a:ln>
          </p:spPr>
        </p:sp>
        <p:sp>
          <p:nvSpPr>
            <p:cNvPr name="TextBox 9" id="9"/>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1100138" y="5911395"/>
            <a:ext cx="7920266" cy="2991887"/>
            <a:chOff x="0" y="0"/>
            <a:chExt cx="2263664" cy="855101"/>
          </a:xfrm>
        </p:grpSpPr>
        <p:sp>
          <p:nvSpPr>
            <p:cNvPr name="Freeform 11" id="11"/>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round/>
            </a:ln>
          </p:spPr>
        </p:sp>
        <p:sp>
          <p:nvSpPr>
            <p:cNvPr name="TextBox 12" id="12"/>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grpSp>
        <p:nvGrpSpPr>
          <p:cNvPr name="Group 13" id="13"/>
          <p:cNvGrpSpPr/>
          <p:nvPr/>
        </p:nvGrpSpPr>
        <p:grpSpPr>
          <a:xfrm rot="0">
            <a:off x="9267596" y="5911395"/>
            <a:ext cx="7920266" cy="2991887"/>
            <a:chOff x="0" y="0"/>
            <a:chExt cx="2263664" cy="855101"/>
          </a:xfrm>
        </p:grpSpPr>
        <p:sp>
          <p:nvSpPr>
            <p:cNvPr name="Freeform 14" id="14"/>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round/>
            </a:ln>
          </p:spPr>
        </p:sp>
        <p:sp>
          <p:nvSpPr>
            <p:cNvPr name="TextBox 15" id="15"/>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sp>
        <p:nvSpPr>
          <p:cNvPr name="TextBox 16" id="16"/>
          <p:cNvSpPr txBox="true"/>
          <p:nvPr/>
        </p:nvSpPr>
        <p:spPr>
          <a:xfrm rot="0">
            <a:off x="1724130" y="3052021"/>
            <a:ext cx="6672281" cy="2255139"/>
          </a:xfrm>
          <a:prstGeom prst="rect">
            <a:avLst/>
          </a:prstGeom>
        </p:spPr>
        <p:txBody>
          <a:bodyPr anchor="t" rtlCol="false" tIns="0" lIns="0" bIns="0" rIns="0">
            <a:spAutoFit/>
          </a:bodyPr>
          <a:lstStyle/>
          <a:p>
            <a:pPr algn="ctr">
              <a:lnSpc>
                <a:spcPts val="3648"/>
              </a:lnSpc>
            </a:pPr>
            <a:r>
              <a:rPr lang="en-US" sz="2400" spc="-74">
                <a:solidFill>
                  <a:srgbClr val="000000"/>
                </a:solidFill>
                <a:latin typeface="Montserrat"/>
              </a:rPr>
              <a:t>Average transaction and Average spending per card for HDFC bank is more than the whole industry .</a:t>
            </a:r>
          </a:p>
          <a:p>
            <a:pPr algn="ctr" marL="0" indent="0" lvl="0">
              <a:lnSpc>
                <a:spcPts val="3648"/>
              </a:lnSpc>
              <a:spcBef>
                <a:spcPct val="0"/>
              </a:spcBef>
            </a:pPr>
            <a:r>
              <a:rPr lang="en-US" sz="2400" spc="-74">
                <a:solidFill>
                  <a:srgbClr val="000000"/>
                </a:solidFill>
                <a:latin typeface="Montserrat"/>
              </a:rPr>
              <a:t>So HDFC Banks Cards are used frequently by the users.</a:t>
            </a:r>
          </a:p>
        </p:txBody>
      </p:sp>
      <p:sp>
        <p:nvSpPr>
          <p:cNvPr name="TextBox 17" id="17"/>
          <p:cNvSpPr txBox="true"/>
          <p:nvPr/>
        </p:nvSpPr>
        <p:spPr>
          <a:xfrm rot="0">
            <a:off x="9891589" y="3052021"/>
            <a:ext cx="6672281" cy="1797939"/>
          </a:xfrm>
          <a:prstGeom prst="rect">
            <a:avLst/>
          </a:prstGeom>
        </p:spPr>
        <p:txBody>
          <a:bodyPr anchor="t" rtlCol="false" tIns="0" lIns="0" bIns="0" rIns="0">
            <a:spAutoFit/>
          </a:bodyPr>
          <a:lstStyle/>
          <a:p>
            <a:pPr algn="ctr" marL="0" indent="0" lvl="0">
              <a:lnSpc>
                <a:spcPts val="3648"/>
              </a:lnSpc>
              <a:spcBef>
                <a:spcPct val="0"/>
              </a:spcBef>
            </a:pPr>
            <a:r>
              <a:rPr lang="en-US" sz="2400" spc="-74">
                <a:solidFill>
                  <a:srgbClr val="000000"/>
                </a:solidFill>
                <a:latin typeface="Montserrat"/>
              </a:rPr>
              <a:t>Their are more users of Debit Card than that of Credit Card, but Credit Cards are used more frequently and amount spent using them is more than Debit Cards.</a:t>
            </a:r>
          </a:p>
        </p:txBody>
      </p:sp>
      <p:sp>
        <p:nvSpPr>
          <p:cNvPr name="TextBox 18" id="18"/>
          <p:cNvSpPr txBox="true"/>
          <p:nvPr/>
        </p:nvSpPr>
        <p:spPr>
          <a:xfrm rot="0">
            <a:off x="9640930" y="6432771"/>
            <a:ext cx="6672281" cy="1797939"/>
          </a:xfrm>
          <a:prstGeom prst="rect">
            <a:avLst/>
          </a:prstGeom>
        </p:spPr>
        <p:txBody>
          <a:bodyPr anchor="t" rtlCol="false" tIns="0" lIns="0" bIns="0" rIns="0">
            <a:spAutoFit/>
          </a:bodyPr>
          <a:lstStyle/>
          <a:p>
            <a:pPr algn="ctr" marL="0" indent="0" lvl="0">
              <a:lnSpc>
                <a:spcPts val="3648"/>
              </a:lnSpc>
              <a:spcBef>
                <a:spcPct val="0"/>
              </a:spcBef>
            </a:pPr>
            <a:r>
              <a:rPr lang="en-US" sz="2400" spc="-74">
                <a:solidFill>
                  <a:srgbClr val="000000"/>
                </a:solidFill>
                <a:latin typeface="Montserrat"/>
              </a:rPr>
              <a:t>After analyzing all data we can say that State Bank Of India and HDFC Bank are top Bank of Public Bank and Private Bank category respectively .</a:t>
            </a:r>
          </a:p>
        </p:txBody>
      </p:sp>
      <p:sp>
        <p:nvSpPr>
          <p:cNvPr name="TextBox 19" id="19"/>
          <p:cNvSpPr txBox="true"/>
          <p:nvPr/>
        </p:nvSpPr>
        <p:spPr>
          <a:xfrm rot="0">
            <a:off x="1724130" y="6395418"/>
            <a:ext cx="6672281" cy="2255139"/>
          </a:xfrm>
          <a:prstGeom prst="rect">
            <a:avLst/>
          </a:prstGeom>
        </p:spPr>
        <p:txBody>
          <a:bodyPr anchor="t" rtlCol="false" tIns="0" lIns="0" bIns="0" rIns="0">
            <a:spAutoFit/>
          </a:bodyPr>
          <a:lstStyle/>
          <a:p>
            <a:pPr algn="ctr">
              <a:lnSpc>
                <a:spcPts val="3648"/>
              </a:lnSpc>
            </a:pPr>
            <a:r>
              <a:rPr lang="en-US" sz="2400" spc="-74">
                <a:solidFill>
                  <a:srgbClr val="000000"/>
                </a:solidFill>
                <a:latin typeface="Montserrat"/>
              </a:rPr>
              <a:t>Public Banks have issued large number of cards but the cards used by users more are of Private Bank.</a:t>
            </a:r>
          </a:p>
          <a:p>
            <a:pPr algn="ctr" marL="0" indent="0" lvl="0">
              <a:lnSpc>
                <a:spcPts val="3648"/>
              </a:lnSpc>
              <a:spcBef>
                <a:spcPct val="0"/>
              </a:spcBef>
            </a:pPr>
            <a:r>
              <a:rPr lang="en-US" sz="2400" spc="-74">
                <a:solidFill>
                  <a:srgbClr val="000000"/>
                </a:solidFill>
                <a:latin typeface="Montserrat"/>
              </a:rPr>
              <a:t>Foreign Banks are not popular as private banks.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09700" y="2205477"/>
            <a:ext cx="9290033" cy="1245108"/>
          </a:xfrm>
          <a:prstGeom prst="rect">
            <a:avLst/>
          </a:prstGeom>
        </p:spPr>
        <p:txBody>
          <a:bodyPr anchor="t" rtlCol="false" tIns="0" lIns="0" bIns="0" rIns="0">
            <a:spAutoFit/>
          </a:bodyPr>
          <a:lstStyle/>
          <a:p>
            <a:pPr marL="0" indent="0" lvl="0">
              <a:lnSpc>
                <a:spcPts val="8136"/>
              </a:lnSpc>
            </a:pPr>
            <a:r>
              <a:rPr lang="en-US" sz="7200" spc="-252">
                <a:solidFill>
                  <a:srgbClr val="FFFFFF"/>
                </a:solidFill>
                <a:latin typeface="Agrandir Medium"/>
              </a:rPr>
              <a:t> About HDFC Bank </a:t>
            </a:r>
          </a:p>
        </p:txBody>
      </p:sp>
      <p:sp>
        <p:nvSpPr>
          <p:cNvPr name="TextBox 4" id="4"/>
          <p:cNvSpPr txBox="true"/>
          <p:nvPr/>
        </p:nvSpPr>
        <p:spPr>
          <a:xfrm rot="0">
            <a:off x="275653" y="4721725"/>
            <a:ext cx="11682904" cy="4309526"/>
          </a:xfrm>
          <a:prstGeom prst="rect">
            <a:avLst/>
          </a:prstGeom>
        </p:spPr>
        <p:txBody>
          <a:bodyPr anchor="t" rtlCol="false" tIns="0" lIns="0" bIns="0" rIns="0">
            <a:spAutoFit/>
          </a:bodyPr>
          <a:lstStyle/>
          <a:p>
            <a:pPr marL="0" indent="0" lvl="0">
              <a:lnSpc>
                <a:spcPts val="3806"/>
              </a:lnSpc>
              <a:spcBef>
                <a:spcPct val="0"/>
              </a:spcBef>
            </a:pPr>
            <a:r>
              <a:rPr lang="en-US" sz="2819" spc="169">
                <a:solidFill>
                  <a:srgbClr val="FFFFFF"/>
                </a:solidFill>
                <a:latin typeface="Montserrat"/>
              </a:rPr>
              <a:t>HDFC Bank Limited (also known as HDB) is an Indian banking and financial services company headquartered in </a:t>
            </a:r>
            <a:r>
              <a:rPr lang="en-US" sz="2819" spc="169" u="sng">
                <a:solidFill>
                  <a:srgbClr val="FFFFFF"/>
                </a:solidFill>
                <a:latin typeface="Montserrat"/>
                <a:hlinkClick r:id="rId3" tooltip="https://en.wikipedia.org/wiki/Mumbai"/>
              </a:rPr>
              <a:t>Mumbai</a:t>
            </a:r>
            <a:r>
              <a:rPr lang="en-US" sz="2819" spc="169">
                <a:solidFill>
                  <a:srgbClr val="FFFFFF"/>
                </a:solidFill>
                <a:latin typeface="Montserrat"/>
              </a:rPr>
              <a:t>. It is India's largest private sector bank by assets and world's fourth largest bank by </a:t>
            </a:r>
            <a:r>
              <a:rPr lang="en-US" sz="2819" spc="169" u="sng">
                <a:solidFill>
                  <a:srgbClr val="FFFFFF"/>
                </a:solidFill>
                <a:latin typeface="Montserrat"/>
                <a:hlinkClick r:id="rId4" tooltip="https://en.wikipedia.org/wiki/Market_capitalisation"/>
              </a:rPr>
              <a:t>market capitalization</a:t>
            </a:r>
            <a:r>
              <a:rPr lang="en-US" sz="2819" spc="169">
                <a:solidFill>
                  <a:srgbClr val="FFFFFF"/>
                </a:solidFill>
                <a:latin typeface="Montserrat"/>
              </a:rPr>
              <a:t> as of July 2023, following its </a:t>
            </a:r>
            <a:r>
              <a:rPr lang="en-US" sz="2819" spc="169" u="sng">
                <a:solidFill>
                  <a:srgbClr val="FFFFFF"/>
                </a:solidFill>
                <a:latin typeface="Montserrat"/>
                <a:hlinkClick r:id="rId5" tooltip="https://en.wikipedia.org/wiki/Takeover"/>
              </a:rPr>
              <a:t>takeover</a:t>
            </a:r>
            <a:r>
              <a:rPr lang="en-US" sz="2819" spc="169">
                <a:solidFill>
                  <a:srgbClr val="FFFFFF"/>
                </a:solidFill>
                <a:latin typeface="Montserrat"/>
              </a:rPr>
              <a:t> of parent company </a:t>
            </a:r>
            <a:r>
              <a:rPr lang="en-US" sz="2819" spc="169" u="sng">
                <a:solidFill>
                  <a:srgbClr val="FFFFFF"/>
                </a:solidFill>
                <a:latin typeface="Montserrat"/>
                <a:hlinkClick r:id="rId6" tooltip="https://en.wikipedia.org/wiki/Housing_Development_Finance_Corporation"/>
              </a:rPr>
              <a:t>HDFC</a:t>
            </a:r>
            <a:r>
              <a:rPr lang="en-US" sz="2819" spc="169">
                <a:solidFill>
                  <a:srgbClr val="FFFFFF"/>
                </a:solidFill>
                <a:latin typeface="Montserrat"/>
              </a:rPr>
              <a:t>. It is the second largest company by market capitalization of $172 billion on the Indian stock exchanges. It is also the </a:t>
            </a:r>
            <a:r>
              <a:rPr lang="en-US" sz="2819" spc="169" u="sng">
                <a:solidFill>
                  <a:srgbClr val="FFFFFF"/>
                </a:solidFill>
                <a:latin typeface="Montserrat"/>
                <a:hlinkClick r:id="rId7" tooltip="https://en.wikipedia.org/wiki/List_of_largest_employers_in_India"/>
              </a:rPr>
              <a:t>sixteenth largest employer in India</a:t>
            </a:r>
            <a:r>
              <a:rPr lang="en-US" sz="2819" spc="169">
                <a:solidFill>
                  <a:srgbClr val="FFFFFF"/>
                </a:solidFill>
                <a:latin typeface="Montserrat"/>
              </a:rPr>
              <a:t> with nearly 1.78 </a:t>
            </a:r>
            <a:r>
              <a:rPr lang="en-US" sz="2819" spc="169" u="sng">
                <a:solidFill>
                  <a:srgbClr val="FFFFFF"/>
                </a:solidFill>
                <a:latin typeface="Montserrat"/>
                <a:hlinkClick r:id="rId8" tooltip="https://en.wikipedia.org/wiki/Lakh"/>
              </a:rPr>
              <a:t>lakh</a:t>
            </a:r>
            <a:r>
              <a:rPr lang="en-US" sz="2819" spc="169">
                <a:solidFill>
                  <a:srgbClr val="FFFFFF"/>
                </a:solidFill>
                <a:latin typeface="Montserrat"/>
              </a:rPr>
              <a:t> employees.</a:t>
            </a:r>
          </a:p>
        </p:txBody>
      </p:sp>
      <p:sp>
        <p:nvSpPr>
          <p:cNvPr name="Freeform 5" id="5"/>
          <p:cNvSpPr/>
          <p:nvPr/>
        </p:nvSpPr>
        <p:spPr>
          <a:xfrm flipH="false" flipV="false" rot="0">
            <a:off x="11663601" y="1956561"/>
            <a:ext cx="5595699" cy="6373878"/>
          </a:xfrm>
          <a:custGeom>
            <a:avLst/>
            <a:gdLst/>
            <a:ahLst/>
            <a:cxnLst/>
            <a:rect r="r" b="b" t="t" l="l"/>
            <a:pathLst>
              <a:path h="6373878" w="5595699">
                <a:moveTo>
                  <a:pt x="0" y="0"/>
                </a:moveTo>
                <a:lnTo>
                  <a:pt x="5595699" y="0"/>
                </a:lnTo>
                <a:lnTo>
                  <a:pt x="5595699" y="6373878"/>
                </a:lnTo>
                <a:lnTo>
                  <a:pt x="0" y="63738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15111" r="0" b="-15111"/>
            </a:stretch>
          </a:blipFill>
        </p:spPr>
      </p:sp>
      <p:grpSp>
        <p:nvGrpSpPr>
          <p:cNvPr name="Group 3" id="3"/>
          <p:cNvGrpSpPr/>
          <p:nvPr/>
        </p:nvGrpSpPr>
        <p:grpSpPr>
          <a:xfrm rot="0">
            <a:off x="2225136" y="4995333"/>
            <a:ext cx="6747024" cy="4262967"/>
            <a:chOff x="0" y="0"/>
            <a:chExt cx="1974687" cy="1247665"/>
          </a:xfrm>
        </p:grpSpPr>
        <p:sp>
          <p:nvSpPr>
            <p:cNvPr name="Freeform 4" id="4"/>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round/>
            </a:ln>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3144984" y="5776807"/>
            <a:ext cx="4799161" cy="1880870"/>
          </a:xfrm>
          <a:prstGeom prst="rect">
            <a:avLst/>
          </a:prstGeom>
        </p:spPr>
        <p:txBody>
          <a:bodyPr anchor="t" rtlCol="false" tIns="0" lIns="0" bIns="0" rIns="0">
            <a:spAutoFit/>
          </a:bodyPr>
          <a:lstStyle/>
          <a:p>
            <a:pPr algn="ctr" marL="0" indent="0" lvl="0">
              <a:lnSpc>
                <a:spcPts val="3040"/>
              </a:lnSpc>
              <a:spcBef>
                <a:spcPct val="0"/>
              </a:spcBef>
            </a:pPr>
            <a:r>
              <a:rPr lang="en-US" sz="2000" spc="-62">
                <a:solidFill>
                  <a:srgbClr val="000000"/>
                </a:solidFill>
                <a:latin typeface="Montserrat"/>
              </a:rPr>
              <a:t>Banking Services and products are common in both public an private sector bank But Public sector bank are way ahead in providing services to the marginalized section of society.</a:t>
            </a:r>
          </a:p>
        </p:txBody>
      </p:sp>
      <p:grpSp>
        <p:nvGrpSpPr>
          <p:cNvPr name="Group 7" id="7"/>
          <p:cNvGrpSpPr/>
          <p:nvPr/>
        </p:nvGrpSpPr>
        <p:grpSpPr>
          <a:xfrm rot="0">
            <a:off x="2225136" y="3540616"/>
            <a:ext cx="6747024" cy="1323119"/>
            <a:chOff x="0" y="0"/>
            <a:chExt cx="1974687" cy="387244"/>
          </a:xfrm>
        </p:grpSpPr>
        <p:sp>
          <p:nvSpPr>
            <p:cNvPr name="Freeform 8" id="8"/>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round/>
            </a:ln>
          </p:spPr>
        </p:sp>
        <p:sp>
          <p:nvSpPr>
            <p:cNvPr name="TextBox 9" id="9"/>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2776163" y="3826064"/>
            <a:ext cx="5644970" cy="771272"/>
          </a:xfrm>
          <a:prstGeom prst="rect">
            <a:avLst/>
          </a:prstGeom>
        </p:spPr>
        <p:txBody>
          <a:bodyPr anchor="t" rtlCol="false" tIns="0" lIns="0" bIns="0" rIns="0">
            <a:spAutoFit/>
          </a:bodyPr>
          <a:lstStyle/>
          <a:p>
            <a:pPr algn="ctr" marL="0" indent="0" lvl="0">
              <a:lnSpc>
                <a:spcPts val="4922"/>
              </a:lnSpc>
              <a:spcBef>
                <a:spcPct val="0"/>
              </a:spcBef>
            </a:pPr>
            <a:r>
              <a:rPr lang="en-US" sz="4600">
                <a:solidFill>
                  <a:srgbClr val="000000"/>
                </a:solidFill>
                <a:latin typeface="Agrandir Medium"/>
              </a:rPr>
              <a:t>Public Bank</a:t>
            </a:r>
          </a:p>
        </p:txBody>
      </p:sp>
      <p:grpSp>
        <p:nvGrpSpPr>
          <p:cNvPr name="Group 11" id="11"/>
          <p:cNvGrpSpPr/>
          <p:nvPr/>
        </p:nvGrpSpPr>
        <p:grpSpPr>
          <a:xfrm rot="0">
            <a:off x="9125340" y="4995333"/>
            <a:ext cx="6747024" cy="4262967"/>
            <a:chOff x="0" y="0"/>
            <a:chExt cx="1974687" cy="1247665"/>
          </a:xfrm>
        </p:grpSpPr>
        <p:sp>
          <p:nvSpPr>
            <p:cNvPr name="Freeform 12" id="12"/>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round/>
            </a:ln>
          </p:spPr>
        </p:sp>
        <p:sp>
          <p:nvSpPr>
            <p:cNvPr name="TextBox 13" id="13"/>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9125340" y="3540616"/>
            <a:ext cx="6747024" cy="1323119"/>
            <a:chOff x="0" y="0"/>
            <a:chExt cx="1974687" cy="387244"/>
          </a:xfrm>
        </p:grpSpPr>
        <p:sp>
          <p:nvSpPr>
            <p:cNvPr name="Freeform 15" id="15"/>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round/>
            </a:ln>
          </p:spPr>
        </p:sp>
        <p:sp>
          <p:nvSpPr>
            <p:cNvPr name="TextBox 16" id="16"/>
            <p:cNvSpPr txBox="true"/>
            <p:nvPr/>
          </p:nvSpPr>
          <p:spPr>
            <a:xfrm>
              <a:off x="0" y="9525"/>
              <a:ext cx="812800" cy="803275"/>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9751318" y="3826064"/>
            <a:ext cx="5495069" cy="771272"/>
          </a:xfrm>
          <a:prstGeom prst="rect">
            <a:avLst/>
          </a:prstGeom>
        </p:spPr>
        <p:txBody>
          <a:bodyPr anchor="t" rtlCol="false" tIns="0" lIns="0" bIns="0" rIns="0">
            <a:spAutoFit/>
          </a:bodyPr>
          <a:lstStyle/>
          <a:p>
            <a:pPr algn="ctr" marL="0" indent="0" lvl="0">
              <a:lnSpc>
                <a:spcPts val="4922"/>
              </a:lnSpc>
              <a:spcBef>
                <a:spcPct val="0"/>
              </a:spcBef>
            </a:pPr>
            <a:r>
              <a:rPr lang="en-US" sz="4600">
                <a:solidFill>
                  <a:srgbClr val="000000"/>
                </a:solidFill>
                <a:latin typeface="Agrandir Medium"/>
              </a:rPr>
              <a:t>Private Bank</a:t>
            </a:r>
          </a:p>
        </p:txBody>
      </p:sp>
      <p:sp>
        <p:nvSpPr>
          <p:cNvPr name="TextBox 18" id="18"/>
          <p:cNvSpPr txBox="true"/>
          <p:nvPr/>
        </p:nvSpPr>
        <p:spPr>
          <a:xfrm rot="0">
            <a:off x="4293089" y="904875"/>
            <a:ext cx="9701823" cy="1276352"/>
          </a:xfrm>
          <a:prstGeom prst="rect">
            <a:avLst/>
          </a:prstGeom>
        </p:spPr>
        <p:txBody>
          <a:bodyPr anchor="t" rtlCol="false" tIns="0" lIns="0" bIns="0" rIns="0">
            <a:spAutoFit/>
          </a:bodyPr>
          <a:lstStyle/>
          <a:p>
            <a:pPr algn="ctr">
              <a:lnSpc>
                <a:spcPts val="8100"/>
              </a:lnSpc>
            </a:pPr>
            <a:r>
              <a:rPr lang="en-US" sz="7500" spc="-397">
                <a:solidFill>
                  <a:srgbClr val="000000"/>
                </a:solidFill>
                <a:latin typeface="Agrandir Medium"/>
              </a:rPr>
              <a:t>Customer’s Rating</a:t>
            </a:r>
          </a:p>
        </p:txBody>
      </p:sp>
      <p:sp>
        <p:nvSpPr>
          <p:cNvPr name="TextBox 19" id="19"/>
          <p:cNvSpPr txBox="true"/>
          <p:nvPr/>
        </p:nvSpPr>
        <p:spPr>
          <a:xfrm rot="0">
            <a:off x="10035011" y="5776807"/>
            <a:ext cx="4927683" cy="1880870"/>
          </a:xfrm>
          <a:prstGeom prst="rect">
            <a:avLst/>
          </a:prstGeom>
        </p:spPr>
        <p:txBody>
          <a:bodyPr anchor="t" rtlCol="false" tIns="0" lIns="0" bIns="0" rIns="0">
            <a:spAutoFit/>
          </a:bodyPr>
          <a:lstStyle/>
          <a:p>
            <a:pPr algn="ctr" marL="0" indent="0" lvl="0">
              <a:lnSpc>
                <a:spcPts val="3040"/>
              </a:lnSpc>
              <a:spcBef>
                <a:spcPct val="0"/>
              </a:spcBef>
            </a:pPr>
            <a:r>
              <a:rPr lang="en-US" sz="2000" spc="-62">
                <a:solidFill>
                  <a:srgbClr val="000000"/>
                </a:solidFill>
                <a:latin typeface="Montserrat"/>
              </a:rPr>
              <a:t>The Private Sector also provides similar services as in public sector banks but the only difference is that they focus on higher customer satisfaction and services. </a:t>
            </a:r>
          </a:p>
        </p:txBody>
      </p:sp>
      <p:grpSp>
        <p:nvGrpSpPr>
          <p:cNvPr name="Group 20" id="20"/>
          <p:cNvGrpSpPr/>
          <p:nvPr/>
        </p:nvGrpSpPr>
        <p:grpSpPr>
          <a:xfrm rot="0">
            <a:off x="3642120" y="2568279"/>
            <a:ext cx="4302024" cy="642436"/>
            <a:chOff x="0" y="0"/>
            <a:chExt cx="5736032" cy="856581"/>
          </a:xfrm>
        </p:grpSpPr>
        <p:grpSp>
          <p:nvGrpSpPr>
            <p:cNvPr name="Group 21" id="21"/>
            <p:cNvGrpSpPr>
              <a:grpSpLocks noChangeAspect="true"/>
            </p:cNvGrpSpPr>
            <p:nvPr/>
          </p:nvGrpSpPr>
          <p:grpSpPr>
            <a:xfrm rot="0">
              <a:off x="0" y="0"/>
              <a:ext cx="5736032" cy="856581"/>
              <a:chOff x="0" y="0"/>
              <a:chExt cx="7937500" cy="1185333"/>
            </a:xfrm>
          </p:grpSpPr>
          <p:sp>
            <p:nvSpPr>
              <p:cNvPr name="Freeform 22" id="22"/>
              <p:cNvSpPr/>
              <p:nvPr/>
            </p:nvSpPr>
            <p:spPr>
              <a:xfrm flipH="false" flipV="false" rot="0">
                <a:off x="-12700" y="0"/>
                <a:ext cx="6629400" cy="1193800"/>
              </a:xfrm>
              <a:custGeom>
                <a:avLst/>
                <a:gdLst/>
                <a:ahLst/>
                <a:cxnLst/>
                <a:rect r="r" b="b" t="t" l="l"/>
                <a:pathLst>
                  <a:path h="1193800" w="6629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close/>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close/>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close/>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close/>
                    <a:moveTo>
                      <a:pt x="5956300" y="12700"/>
                    </a:moveTo>
                    <a:cubicBezTo>
                      <a:pt x="5969000" y="0"/>
                      <a:pt x="5994400" y="0"/>
                      <a:pt x="6007100" y="12700"/>
                    </a:cubicBezTo>
                    <a:lnTo>
                      <a:pt x="6134100" y="419100"/>
                    </a:lnTo>
                    <a:cubicBezTo>
                      <a:pt x="6146800" y="431800"/>
                      <a:pt x="6146800" y="431800"/>
                      <a:pt x="6159500" y="431800"/>
                    </a:cubicBezTo>
                    <a:lnTo>
                      <a:pt x="6591300" y="431800"/>
                    </a:lnTo>
                    <a:cubicBezTo>
                      <a:pt x="6616700" y="431800"/>
                      <a:pt x="6629400" y="457200"/>
                      <a:pt x="6604000" y="469900"/>
                    </a:cubicBezTo>
                    <a:lnTo>
                      <a:pt x="6261100" y="723900"/>
                    </a:lnTo>
                    <a:cubicBezTo>
                      <a:pt x="6248400" y="736600"/>
                      <a:pt x="6248400" y="736600"/>
                      <a:pt x="6248400" y="749300"/>
                    </a:cubicBezTo>
                    <a:lnTo>
                      <a:pt x="6375400" y="1155700"/>
                    </a:lnTo>
                    <a:cubicBezTo>
                      <a:pt x="6388100" y="1181100"/>
                      <a:pt x="6362700" y="1193800"/>
                      <a:pt x="6350000" y="1181100"/>
                    </a:cubicBezTo>
                    <a:lnTo>
                      <a:pt x="5994400" y="927100"/>
                    </a:lnTo>
                    <a:cubicBezTo>
                      <a:pt x="5981700" y="927100"/>
                      <a:pt x="5981700" y="927100"/>
                      <a:pt x="5969000" y="927100"/>
                    </a:cubicBezTo>
                    <a:lnTo>
                      <a:pt x="5613400" y="1181100"/>
                    </a:lnTo>
                    <a:cubicBezTo>
                      <a:pt x="5600700" y="1193800"/>
                      <a:pt x="5575300" y="1181100"/>
                      <a:pt x="5588000" y="1155700"/>
                    </a:cubicBezTo>
                    <a:lnTo>
                      <a:pt x="5715000" y="749300"/>
                    </a:lnTo>
                    <a:cubicBezTo>
                      <a:pt x="5715000" y="736600"/>
                      <a:pt x="5715000" y="736600"/>
                      <a:pt x="5702300" y="723900"/>
                    </a:cubicBezTo>
                    <a:lnTo>
                      <a:pt x="5359400" y="469900"/>
                    </a:lnTo>
                    <a:cubicBezTo>
                      <a:pt x="5334000" y="457200"/>
                      <a:pt x="5346700" y="431800"/>
                      <a:pt x="5372100" y="431800"/>
                    </a:cubicBezTo>
                    <a:lnTo>
                      <a:pt x="5803900" y="431800"/>
                    </a:lnTo>
                    <a:cubicBezTo>
                      <a:pt x="5816600" y="431800"/>
                      <a:pt x="5816600" y="431800"/>
                      <a:pt x="5829300" y="419100"/>
                    </a:cubicBezTo>
                    <a:lnTo>
                      <a:pt x="5956300" y="12700"/>
                    </a:lnTo>
                    <a:close/>
                  </a:path>
                </a:pathLst>
              </a:custGeom>
              <a:solidFill>
                <a:srgbClr val="AADBC0"/>
              </a:solidFill>
            </p:spPr>
          </p:sp>
          <p:sp>
            <p:nvSpPr>
              <p:cNvPr name="Freeform 23" id="23"/>
              <p:cNvSpPr/>
              <p:nvPr/>
            </p:nvSpPr>
            <p:spPr>
              <a:xfrm flipH="false" flipV="false" rot="0">
                <a:off x="66548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close/>
                  </a:path>
                </a:pathLst>
              </a:custGeom>
              <a:solidFill>
                <a:srgbClr val="CFCFCF"/>
              </a:solidFill>
            </p:spPr>
          </p:sp>
        </p:grpSp>
      </p:grpSp>
      <p:grpSp>
        <p:nvGrpSpPr>
          <p:cNvPr name="Group 24" id="24"/>
          <p:cNvGrpSpPr/>
          <p:nvPr/>
        </p:nvGrpSpPr>
        <p:grpSpPr>
          <a:xfrm rot="0">
            <a:off x="10035011" y="2568279"/>
            <a:ext cx="7715250" cy="689081"/>
            <a:chOff x="0" y="0"/>
            <a:chExt cx="10287000" cy="918775"/>
          </a:xfrm>
        </p:grpSpPr>
        <p:grpSp>
          <p:nvGrpSpPr>
            <p:cNvPr name="Group 25" id="25"/>
            <p:cNvGrpSpPr>
              <a:grpSpLocks noChangeAspect="true"/>
            </p:cNvGrpSpPr>
            <p:nvPr/>
          </p:nvGrpSpPr>
          <p:grpSpPr>
            <a:xfrm rot="0">
              <a:off x="0" y="0"/>
              <a:ext cx="10287000" cy="918775"/>
              <a:chOff x="0" y="0"/>
              <a:chExt cx="13271500" cy="1185333"/>
            </a:xfrm>
          </p:grpSpPr>
          <p:sp>
            <p:nvSpPr>
              <p:cNvPr name="Freeform 26" id="26"/>
              <p:cNvSpPr/>
              <p:nvPr/>
            </p:nvSpPr>
            <p:spPr>
              <a:xfrm flipH="false" flipV="false" rot="0">
                <a:off x="-12700" y="0"/>
                <a:ext cx="3962400" cy="1193800"/>
              </a:xfrm>
              <a:custGeom>
                <a:avLst/>
                <a:gdLst/>
                <a:ahLst/>
                <a:cxnLst/>
                <a:rect r="r" b="b" t="t" l="l"/>
                <a:pathLst>
                  <a:path h="1193800" w="3962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close/>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close/>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close/>
                  </a:path>
                </a:pathLst>
              </a:custGeom>
              <a:solidFill>
                <a:srgbClr val="8BBD94"/>
              </a:solidFill>
            </p:spPr>
          </p:sp>
          <p:sp>
            <p:nvSpPr>
              <p:cNvPr name="Freeform 27" id="27"/>
              <p:cNvSpPr/>
              <p:nvPr/>
            </p:nvSpPr>
            <p:spPr>
              <a:xfrm flipH="false" flipV="false" rot="0">
                <a:off x="3987800" y="0"/>
                <a:ext cx="3962400" cy="1193800"/>
              </a:xfrm>
              <a:custGeom>
                <a:avLst/>
                <a:gdLst/>
                <a:ahLst/>
                <a:cxnLst/>
                <a:rect r="r" b="b" t="t" l="l"/>
                <a:pathLst>
                  <a:path h="1193800" w="3962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close/>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close/>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close/>
                  </a:path>
                </a:pathLst>
              </a:custGeom>
              <a:solidFill>
                <a:srgbClr val="8BBD94"/>
              </a:solidFill>
            </p:spPr>
          </p:sp>
        </p:gr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9" id="19"/>
          <p:cNvSpPr txBox="true"/>
          <p:nvPr/>
        </p:nvSpPr>
        <p:spPr>
          <a:xfrm rot="0">
            <a:off x="3578707" y="2843328"/>
            <a:ext cx="11130587" cy="4371744"/>
          </a:xfrm>
          <a:prstGeom prst="rect">
            <a:avLst/>
          </a:prstGeom>
        </p:spPr>
        <p:txBody>
          <a:bodyPr anchor="t" rtlCol="false" tIns="0" lIns="0" bIns="0" rIns="0">
            <a:spAutoFit/>
          </a:bodyPr>
          <a:lstStyle/>
          <a:p>
            <a:pPr algn="ctr" marL="0" indent="0" lvl="0">
              <a:lnSpc>
                <a:spcPts val="15462"/>
              </a:lnSpc>
              <a:spcBef>
                <a:spcPct val="0"/>
              </a:spcBef>
            </a:pPr>
            <a:r>
              <a:rPr lang="en-US" sz="14450" spc="-505">
                <a:solidFill>
                  <a:srgbClr val="FFFFFF"/>
                </a:solidFill>
                <a:latin typeface="Agrandir 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15111" r="0" b="-15111"/>
            </a:stretch>
          </a:blipFill>
        </p:spPr>
      </p:sp>
      <p:sp>
        <p:nvSpPr>
          <p:cNvPr name="TextBox 3" id="3"/>
          <p:cNvSpPr txBox="true"/>
          <p:nvPr/>
        </p:nvSpPr>
        <p:spPr>
          <a:xfrm rot="0">
            <a:off x="3548050" y="1773329"/>
            <a:ext cx="11191900" cy="2273808"/>
          </a:xfrm>
          <a:prstGeom prst="rect">
            <a:avLst/>
          </a:prstGeom>
        </p:spPr>
        <p:txBody>
          <a:bodyPr anchor="t" rtlCol="false" tIns="0" lIns="0" bIns="0" rIns="0">
            <a:spAutoFit/>
          </a:bodyPr>
          <a:lstStyle/>
          <a:p>
            <a:pPr algn="ctr">
              <a:lnSpc>
                <a:spcPts val="8136"/>
              </a:lnSpc>
            </a:pPr>
            <a:r>
              <a:rPr lang="en-US" sz="7200" spc="-252">
                <a:solidFill>
                  <a:srgbClr val="60AA82"/>
                </a:solidFill>
                <a:latin typeface="Agrandir Medium"/>
              </a:rPr>
              <a:t>History and evolution</a:t>
            </a:r>
          </a:p>
          <a:p>
            <a:pPr algn="ctr" marL="0" indent="0" lvl="0">
              <a:lnSpc>
                <a:spcPts val="8136"/>
              </a:lnSpc>
              <a:spcBef>
                <a:spcPct val="0"/>
              </a:spcBef>
            </a:pPr>
            <a:r>
              <a:rPr lang="en-US" sz="7200" spc="-252">
                <a:solidFill>
                  <a:srgbClr val="60AA82"/>
                </a:solidFill>
                <a:latin typeface="Agrandir Medium"/>
              </a:rPr>
              <a:t>of HDFC</a:t>
            </a:r>
          </a:p>
        </p:txBody>
      </p:sp>
      <p:sp>
        <p:nvSpPr>
          <p:cNvPr name="AutoShape 4" id="4"/>
          <p:cNvSpPr/>
          <p:nvPr/>
        </p:nvSpPr>
        <p:spPr>
          <a:xfrm>
            <a:off x="-886757" y="4952710"/>
            <a:ext cx="20061513" cy="0"/>
          </a:xfrm>
          <a:prstGeom prst="line">
            <a:avLst/>
          </a:prstGeom>
          <a:ln cap="flat" w="28575">
            <a:solidFill>
              <a:srgbClr val="60AA82"/>
            </a:solidFill>
            <a:prstDash val="solid"/>
            <a:headEnd type="none" len="sm" w="sm"/>
            <a:tailEnd type="none" len="sm" w="sm"/>
          </a:ln>
        </p:spPr>
      </p:sp>
      <p:sp>
        <p:nvSpPr>
          <p:cNvPr name="TextBox 5" id="5"/>
          <p:cNvSpPr txBox="true"/>
          <p:nvPr/>
        </p:nvSpPr>
        <p:spPr>
          <a:xfrm rot="0">
            <a:off x="1635820" y="5360459"/>
            <a:ext cx="2197323" cy="812801"/>
          </a:xfrm>
          <a:prstGeom prst="rect">
            <a:avLst/>
          </a:prstGeom>
        </p:spPr>
        <p:txBody>
          <a:bodyPr anchor="t" rtlCol="false" tIns="0" lIns="0" bIns="0" rIns="0">
            <a:spAutoFit/>
          </a:bodyPr>
          <a:lstStyle/>
          <a:p>
            <a:pPr>
              <a:lnSpc>
                <a:spcPts val="5150"/>
              </a:lnSpc>
            </a:pPr>
            <a:r>
              <a:rPr lang="en-US" sz="5000">
                <a:solidFill>
                  <a:srgbClr val="60AA82"/>
                </a:solidFill>
                <a:latin typeface="Agrandir Bold"/>
              </a:rPr>
              <a:t>2016</a:t>
            </a:r>
          </a:p>
        </p:txBody>
      </p:sp>
      <p:sp>
        <p:nvSpPr>
          <p:cNvPr name="TextBox 6" id="6"/>
          <p:cNvSpPr txBox="true"/>
          <p:nvPr/>
        </p:nvSpPr>
        <p:spPr>
          <a:xfrm rot="0">
            <a:off x="5547722" y="5360459"/>
            <a:ext cx="2197323" cy="812801"/>
          </a:xfrm>
          <a:prstGeom prst="rect">
            <a:avLst/>
          </a:prstGeom>
        </p:spPr>
        <p:txBody>
          <a:bodyPr anchor="t" rtlCol="false" tIns="0" lIns="0" bIns="0" rIns="0">
            <a:spAutoFit/>
          </a:bodyPr>
          <a:lstStyle/>
          <a:p>
            <a:pPr>
              <a:lnSpc>
                <a:spcPts val="5150"/>
              </a:lnSpc>
            </a:pPr>
            <a:r>
              <a:rPr lang="en-US" sz="5000">
                <a:solidFill>
                  <a:srgbClr val="60AA82"/>
                </a:solidFill>
                <a:latin typeface="Agrandir Bold"/>
              </a:rPr>
              <a:t>2018</a:t>
            </a:r>
          </a:p>
        </p:txBody>
      </p:sp>
      <p:grpSp>
        <p:nvGrpSpPr>
          <p:cNvPr name="Group 7" id="7"/>
          <p:cNvGrpSpPr/>
          <p:nvPr/>
        </p:nvGrpSpPr>
        <p:grpSpPr>
          <a:xfrm rot="0">
            <a:off x="5529419" y="4701682"/>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miter/>
            </a:ln>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0" id="10"/>
          <p:cNvGrpSpPr/>
          <p:nvPr/>
        </p:nvGrpSpPr>
        <p:grpSpPr>
          <a:xfrm rot="0">
            <a:off x="1635820" y="4701682"/>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028700" y="6325659"/>
            <a:ext cx="3864605" cy="1464945"/>
          </a:xfrm>
          <a:prstGeom prst="rect">
            <a:avLst/>
          </a:prstGeom>
        </p:spPr>
        <p:txBody>
          <a:bodyPr anchor="t" rtlCol="false" tIns="0" lIns="0" bIns="0" rIns="0">
            <a:spAutoFit/>
          </a:bodyPr>
          <a:lstStyle/>
          <a:p>
            <a:pPr>
              <a:lnSpc>
                <a:spcPts val="2340"/>
              </a:lnSpc>
            </a:pPr>
            <a:r>
              <a:rPr lang="en-US" sz="1500">
                <a:solidFill>
                  <a:srgbClr val="000000"/>
                </a:solidFill>
                <a:latin typeface="Montserrat Medium"/>
              </a:rPr>
              <a:t>Best Banking Performer, India in 2016 by Global Brands Magazine Award.</a:t>
            </a:r>
          </a:p>
          <a:p>
            <a:pPr>
              <a:lnSpc>
                <a:spcPts val="2340"/>
              </a:lnSpc>
            </a:pPr>
            <a:r>
              <a:rPr lang="en-US" sz="1500">
                <a:solidFill>
                  <a:srgbClr val="000000"/>
                </a:solidFill>
                <a:latin typeface="Montserrat Medium"/>
              </a:rPr>
              <a:t>BrandZ Rankings, Most Valued brand in India for third successive year</a:t>
            </a:r>
          </a:p>
          <a:p>
            <a:pPr>
              <a:lnSpc>
                <a:spcPts val="2340"/>
              </a:lnSpc>
            </a:pPr>
          </a:p>
        </p:txBody>
      </p:sp>
      <p:sp>
        <p:nvSpPr>
          <p:cNvPr name="TextBox 14" id="14"/>
          <p:cNvSpPr txBox="true"/>
          <p:nvPr/>
        </p:nvSpPr>
        <p:spPr>
          <a:xfrm rot="0">
            <a:off x="5547722" y="6325659"/>
            <a:ext cx="3257484" cy="1760220"/>
          </a:xfrm>
          <a:prstGeom prst="rect">
            <a:avLst/>
          </a:prstGeom>
        </p:spPr>
        <p:txBody>
          <a:bodyPr anchor="t" rtlCol="false" tIns="0" lIns="0" bIns="0" rIns="0">
            <a:spAutoFit/>
          </a:bodyPr>
          <a:lstStyle/>
          <a:p>
            <a:pPr>
              <a:lnSpc>
                <a:spcPts val="2340"/>
              </a:lnSpc>
            </a:pPr>
            <a:r>
              <a:rPr lang="en-US" sz="1500">
                <a:solidFill>
                  <a:srgbClr val="000000"/>
                </a:solidFill>
                <a:latin typeface="Montserrat Medium"/>
              </a:rPr>
              <a:t>Company of the year: The Economic Times Corporate Excellence Awards.</a:t>
            </a:r>
          </a:p>
          <a:p>
            <a:pPr>
              <a:lnSpc>
                <a:spcPts val="2340"/>
              </a:lnSpc>
            </a:pPr>
            <a:r>
              <a:rPr lang="en-US" sz="1500">
                <a:solidFill>
                  <a:srgbClr val="000000"/>
                </a:solidFill>
                <a:latin typeface="Montserrat Medium"/>
              </a:rPr>
              <a:t>NPCI - National Payments Excellence Awards</a:t>
            </a:r>
          </a:p>
          <a:p>
            <a:pPr>
              <a:lnSpc>
                <a:spcPts val="2340"/>
              </a:lnSpc>
            </a:pPr>
          </a:p>
        </p:txBody>
      </p:sp>
      <p:sp>
        <p:nvSpPr>
          <p:cNvPr name="TextBox 15" id="15"/>
          <p:cNvSpPr txBox="true"/>
          <p:nvPr/>
        </p:nvSpPr>
        <p:spPr>
          <a:xfrm rot="0">
            <a:off x="9461684" y="5360459"/>
            <a:ext cx="2197323" cy="812801"/>
          </a:xfrm>
          <a:prstGeom prst="rect">
            <a:avLst/>
          </a:prstGeom>
        </p:spPr>
        <p:txBody>
          <a:bodyPr anchor="t" rtlCol="false" tIns="0" lIns="0" bIns="0" rIns="0">
            <a:spAutoFit/>
          </a:bodyPr>
          <a:lstStyle/>
          <a:p>
            <a:pPr>
              <a:lnSpc>
                <a:spcPts val="5150"/>
              </a:lnSpc>
            </a:pPr>
            <a:r>
              <a:rPr lang="en-US" sz="5000">
                <a:solidFill>
                  <a:srgbClr val="60AA82"/>
                </a:solidFill>
                <a:latin typeface="Agrandir Bold"/>
              </a:rPr>
              <a:t>2020</a:t>
            </a:r>
          </a:p>
        </p:txBody>
      </p:sp>
      <p:grpSp>
        <p:nvGrpSpPr>
          <p:cNvPr name="Group 16" id="16"/>
          <p:cNvGrpSpPr/>
          <p:nvPr/>
        </p:nvGrpSpPr>
        <p:grpSpPr>
          <a:xfrm rot="0">
            <a:off x="9443381" y="4701682"/>
            <a:ext cx="502056" cy="502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miter/>
            </a:ln>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9" id="19"/>
          <p:cNvSpPr txBox="true"/>
          <p:nvPr/>
        </p:nvSpPr>
        <p:spPr>
          <a:xfrm rot="0">
            <a:off x="9461684" y="6325659"/>
            <a:ext cx="3257484" cy="1169670"/>
          </a:xfrm>
          <a:prstGeom prst="rect">
            <a:avLst/>
          </a:prstGeom>
        </p:spPr>
        <p:txBody>
          <a:bodyPr anchor="t" rtlCol="false" tIns="0" lIns="0" bIns="0" rIns="0">
            <a:spAutoFit/>
          </a:bodyPr>
          <a:lstStyle/>
          <a:p>
            <a:pPr>
              <a:lnSpc>
                <a:spcPts val="2340"/>
              </a:lnSpc>
            </a:pPr>
            <a:r>
              <a:rPr lang="en-US" sz="1500">
                <a:solidFill>
                  <a:srgbClr val="000000"/>
                </a:solidFill>
                <a:latin typeface="Montserrat Medium"/>
              </a:rPr>
              <a:t>Best Bank in India: Euromoney Awards</a:t>
            </a:r>
          </a:p>
          <a:p>
            <a:pPr>
              <a:lnSpc>
                <a:spcPts val="2340"/>
              </a:lnSpc>
            </a:pPr>
            <a:r>
              <a:rPr lang="en-US" sz="1500">
                <a:solidFill>
                  <a:srgbClr val="000000"/>
                </a:solidFill>
                <a:latin typeface="Montserrat Medium"/>
              </a:rPr>
              <a:t>Best Bank in India: FinanceAsia Country Awards</a:t>
            </a:r>
          </a:p>
        </p:txBody>
      </p:sp>
      <p:sp>
        <p:nvSpPr>
          <p:cNvPr name="TextBox 20" id="20"/>
          <p:cNvSpPr txBox="true"/>
          <p:nvPr/>
        </p:nvSpPr>
        <p:spPr>
          <a:xfrm rot="0">
            <a:off x="13394695" y="5360459"/>
            <a:ext cx="2197323" cy="812801"/>
          </a:xfrm>
          <a:prstGeom prst="rect">
            <a:avLst/>
          </a:prstGeom>
        </p:spPr>
        <p:txBody>
          <a:bodyPr anchor="t" rtlCol="false" tIns="0" lIns="0" bIns="0" rIns="0">
            <a:spAutoFit/>
          </a:bodyPr>
          <a:lstStyle/>
          <a:p>
            <a:pPr>
              <a:lnSpc>
                <a:spcPts val="5150"/>
              </a:lnSpc>
            </a:pPr>
            <a:r>
              <a:rPr lang="en-US" sz="5000">
                <a:solidFill>
                  <a:srgbClr val="60AA82"/>
                </a:solidFill>
                <a:latin typeface="Agrandir Bold"/>
              </a:rPr>
              <a:t>2021</a:t>
            </a:r>
          </a:p>
        </p:txBody>
      </p:sp>
      <p:grpSp>
        <p:nvGrpSpPr>
          <p:cNvPr name="Group 21" id="21"/>
          <p:cNvGrpSpPr/>
          <p:nvPr/>
        </p:nvGrpSpPr>
        <p:grpSpPr>
          <a:xfrm rot="0">
            <a:off x="13376393" y="4701682"/>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miter/>
            </a:ln>
          </p:spPr>
        </p:sp>
        <p:sp>
          <p:nvSpPr>
            <p:cNvPr name="TextBox 23" id="23"/>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4" id="24"/>
          <p:cNvSpPr txBox="true"/>
          <p:nvPr/>
        </p:nvSpPr>
        <p:spPr>
          <a:xfrm rot="0">
            <a:off x="13394695" y="6325659"/>
            <a:ext cx="3257484" cy="1169670"/>
          </a:xfrm>
          <a:prstGeom prst="rect">
            <a:avLst/>
          </a:prstGeom>
        </p:spPr>
        <p:txBody>
          <a:bodyPr anchor="t" rtlCol="false" tIns="0" lIns="0" bIns="0" rIns="0">
            <a:spAutoFit/>
          </a:bodyPr>
          <a:lstStyle/>
          <a:p>
            <a:pPr>
              <a:lnSpc>
                <a:spcPts val="2340"/>
              </a:lnSpc>
            </a:pPr>
            <a:r>
              <a:rPr lang="en-US" sz="1500">
                <a:solidFill>
                  <a:srgbClr val="000000"/>
                </a:solidFill>
                <a:latin typeface="Montserrat Medium"/>
              </a:rPr>
              <a:t>Best bank in india: FinanceAsia Country Awards</a:t>
            </a:r>
          </a:p>
          <a:p>
            <a:pPr>
              <a:lnSpc>
                <a:spcPts val="2340"/>
              </a:lnSpc>
            </a:pPr>
            <a:r>
              <a:rPr lang="en-US" sz="1500">
                <a:solidFill>
                  <a:srgbClr val="000000"/>
                </a:solidFill>
                <a:latin typeface="Montserrat Medium"/>
              </a:rPr>
              <a:t>Best bank for SMEs: Asiamoney best bank awards</a:t>
            </a:r>
          </a:p>
        </p:txBody>
      </p:sp>
      <p:sp>
        <p:nvSpPr>
          <p:cNvPr name="Freeform 25" id="25"/>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791584" y="7790604"/>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6858779" y="7790604"/>
            <a:ext cx="2163234" cy="3572134"/>
          </a:xfrm>
          <a:custGeom>
            <a:avLst/>
            <a:gdLst/>
            <a:ahLst/>
            <a:cxnLst/>
            <a:rect r="r" b="b" t="t" l="l"/>
            <a:pathLst>
              <a:path h="3572134" w="21632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49865" y="-587294"/>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425218" y="606167"/>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322366" y="1028700"/>
            <a:ext cx="7659437" cy="8449365"/>
          </a:xfrm>
          <a:custGeom>
            <a:avLst/>
            <a:gdLst/>
            <a:ahLst/>
            <a:cxnLst/>
            <a:rect r="r" b="b" t="t" l="l"/>
            <a:pathLst>
              <a:path h="8449365" w="7659437">
                <a:moveTo>
                  <a:pt x="0" y="0"/>
                </a:moveTo>
                <a:lnTo>
                  <a:pt x="7659437" y="0"/>
                </a:lnTo>
                <a:lnTo>
                  <a:pt x="7659437" y="8449365"/>
                </a:lnTo>
                <a:lnTo>
                  <a:pt x="0" y="8449365"/>
                </a:lnTo>
                <a:lnTo>
                  <a:pt x="0" y="0"/>
                </a:lnTo>
                <a:close/>
              </a:path>
            </a:pathLst>
          </a:custGeom>
          <a:blipFill>
            <a:blip r:embed="rId3"/>
            <a:stretch>
              <a:fillRect l="-73552" t="-2409" r="0" b="-2409"/>
            </a:stretch>
          </a:blipFill>
        </p:spPr>
      </p:sp>
      <p:sp>
        <p:nvSpPr>
          <p:cNvPr name="TextBox 4" id="4"/>
          <p:cNvSpPr txBox="true"/>
          <p:nvPr/>
        </p:nvSpPr>
        <p:spPr>
          <a:xfrm rot="0">
            <a:off x="1409700" y="2205477"/>
            <a:ext cx="7734300" cy="1245108"/>
          </a:xfrm>
          <a:prstGeom prst="rect">
            <a:avLst/>
          </a:prstGeom>
        </p:spPr>
        <p:txBody>
          <a:bodyPr anchor="t" rtlCol="false" tIns="0" lIns="0" bIns="0" rIns="0">
            <a:spAutoFit/>
          </a:bodyPr>
          <a:lstStyle/>
          <a:p>
            <a:pPr marL="0" indent="0" lvl="0">
              <a:lnSpc>
                <a:spcPts val="8136"/>
              </a:lnSpc>
            </a:pPr>
            <a:r>
              <a:rPr lang="en-US" sz="7200" spc="-252">
                <a:solidFill>
                  <a:srgbClr val="FFFFFF"/>
                </a:solidFill>
                <a:latin typeface="Agrandir Medium"/>
              </a:rPr>
              <a:t>Problem</a:t>
            </a:r>
          </a:p>
        </p:txBody>
      </p:sp>
      <p:sp>
        <p:nvSpPr>
          <p:cNvPr name="TextBox 5" id="5"/>
          <p:cNvSpPr txBox="true"/>
          <p:nvPr/>
        </p:nvSpPr>
        <p:spPr>
          <a:xfrm rot="0">
            <a:off x="589062" y="4435530"/>
            <a:ext cx="9733305" cy="5042536"/>
          </a:xfrm>
          <a:prstGeom prst="rect">
            <a:avLst/>
          </a:prstGeom>
        </p:spPr>
        <p:txBody>
          <a:bodyPr anchor="t" rtlCol="false" tIns="0" lIns="0" bIns="0" rIns="0">
            <a:spAutoFit/>
          </a:bodyPr>
          <a:lstStyle/>
          <a:p>
            <a:pPr>
              <a:lnSpc>
                <a:spcPts val="4454"/>
              </a:lnSpc>
            </a:pPr>
            <a:r>
              <a:rPr lang="en-US" sz="3299" spc="197">
                <a:solidFill>
                  <a:srgbClr val="FFFFFF"/>
                </a:solidFill>
                <a:latin typeface="Montserrat"/>
              </a:rPr>
              <a:t>The management at HDFC Bank have no means of comparing their performance in the debit and credit cards segment with industry. This is posing difficulty in strategic-planning and decision-making. </a:t>
            </a:r>
          </a:p>
          <a:p>
            <a:pPr marL="0" indent="0" lvl="0">
              <a:lnSpc>
                <a:spcPts val="4454"/>
              </a:lnSpc>
              <a:spcBef>
                <a:spcPct val="0"/>
              </a:spcBef>
            </a:pPr>
            <a:r>
              <a:rPr lang="en-US" sz="3299" spc="197">
                <a:solidFill>
                  <a:srgbClr val="FFFFFF"/>
                </a:solidFill>
                <a:latin typeface="Montserrat"/>
              </a:rPr>
              <a:t>Help them by creating a dashboard to show how well HDFC performed as compared to other top banks in the Indian banking sector.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3"/>
            <a:stretch>
              <a:fillRect l="-62535" t="0" r="-62535" b="0"/>
            </a:stretch>
          </a:blipFill>
        </p:spPr>
      </p:sp>
      <p:sp>
        <p:nvSpPr>
          <p:cNvPr name="TextBox 4" id="4"/>
          <p:cNvSpPr txBox="true"/>
          <p:nvPr/>
        </p:nvSpPr>
        <p:spPr>
          <a:xfrm rot="0">
            <a:off x="1409700" y="2205477"/>
            <a:ext cx="7734300" cy="1245108"/>
          </a:xfrm>
          <a:prstGeom prst="rect">
            <a:avLst/>
          </a:prstGeom>
        </p:spPr>
        <p:txBody>
          <a:bodyPr anchor="t" rtlCol="false" tIns="0" lIns="0" bIns="0" rIns="0">
            <a:spAutoFit/>
          </a:bodyPr>
          <a:lstStyle/>
          <a:p>
            <a:pPr marL="0" indent="0" lvl="0">
              <a:lnSpc>
                <a:spcPts val="8136"/>
              </a:lnSpc>
            </a:pPr>
            <a:r>
              <a:rPr lang="en-US" sz="7200" spc="-252">
                <a:solidFill>
                  <a:srgbClr val="FFFFFF"/>
                </a:solidFill>
                <a:latin typeface="Agrandir Medium"/>
              </a:rPr>
              <a:t>Objective</a:t>
            </a:r>
          </a:p>
        </p:txBody>
      </p:sp>
      <p:sp>
        <p:nvSpPr>
          <p:cNvPr name="TextBox 5" id="5"/>
          <p:cNvSpPr txBox="true"/>
          <p:nvPr/>
        </p:nvSpPr>
        <p:spPr>
          <a:xfrm rot="0">
            <a:off x="343148" y="3645793"/>
            <a:ext cx="10083977" cy="6156567"/>
          </a:xfrm>
          <a:prstGeom prst="rect">
            <a:avLst/>
          </a:prstGeom>
        </p:spPr>
        <p:txBody>
          <a:bodyPr anchor="t" rtlCol="false" tIns="0" lIns="0" bIns="0" rIns="0">
            <a:spAutoFit/>
          </a:bodyPr>
          <a:lstStyle/>
          <a:p>
            <a:pPr>
              <a:lnSpc>
                <a:spcPts val="4482"/>
              </a:lnSpc>
            </a:pPr>
            <a:r>
              <a:rPr lang="en-US" sz="3320" spc="199">
                <a:solidFill>
                  <a:srgbClr val="FFFFFF"/>
                </a:solidFill>
                <a:latin typeface="Montserrat"/>
              </a:rPr>
              <a:t>To remain competitive and make informed decisions, the bank's leadership recognized the need for a comprehensive card usage dashboard. This dashboard will monitor the following key performance indicators (KPIs):</a:t>
            </a:r>
          </a:p>
          <a:p>
            <a:pPr>
              <a:lnSpc>
                <a:spcPts val="4482"/>
              </a:lnSpc>
            </a:pPr>
            <a:r>
              <a:rPr lang="en-US" sz="3320" spc="199">
                <a:solidFill>
                  <a:srgbClr val="FFFFFF"/>
                </a:solidFill>
                <a:latin typeface="Montserrat"/>
              </a:rPr>
              <a:t>No. of cards issued</a:t>
            </a:r>
          </a:p>
          <a:p>
            <a:pPr>
              <a:lnSpc>
                <a:spcPts val="4482"/>
              </a:lnSpc>
            </a:pPr>
            <a:r>
              <a:rPr lang="en-US" sz="3320" spc="199">
                <a:solidFill>
                  <a:srgbClr val="FFFFFF"/>
                </a:solidFill>
                <a:latin typeface="Montserrat"/>
              </a:rPr>
              <a:t>Transactions</a:t>
            </a:r>
          </a:p>
          <a:p>
            <a:pPr>
              <a:lnSpc>
                <a:spcPts val="4482"/>
              </a:lnSpc>
            </a:pPr>
            <a:r>
              <a:rPr lang="en-US" sz="3320" spc="199">
                <a:solidFill>
                  <a:srgbClr val="FFFFFF"/>
                </a:solidFill>
                <a:latin typeface="Montserrat"/>
              </a:rPr>
              <a:t>Spending</a:t>
            </a:r>
          </a:p>
          <a:p>
            <a:pPr>
              <a:lnSpc>
                <a:spcPts val="4482"/>
              </a:lnSpc>
            </a:pPr>
            <a:r>
              <a:rPr lang="en-US" sz="3320" spc="199">
                <a:solidFill>
                  <a:srgbClr val="FFFFFF"/>
                </a:solidFill>
                <a:latin typeface="Montserrat"/>
              </a:rPr>
              <a:t>Spend per card</a:t>
            </a:r>
          </a:p>
          <a:p>
            <a:pPr marL="0" indent="0" lvl="0">
              <a:lnSpc>
                <a:spcPts val="4482"/>
              </a:lnSpc>
              <a:spcBef>
                <a:spcPct val="0"/>
              </a:spcBef>
            </a:pPr>
            <a:r>
              <a:rPr lang="en-US" sz="3320" spc="199">
                <a:solidFill>
                  <a:srgbClr val="FFFFFF"/>
                </a:solidFill>
                <a:latin typeface="Montserrat"/>
              </a:rPr>
              <a:t>Average transaction size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144000" y="2788144"/>
            <a:ext cx="8945525" cy="6089063"/>
          </a:xfrm>
          <a:custGeom>
            <a:avLst/>
            <a:gdLst/>
            <a:ahLst/>
            <a:cxnLst/>
            <a:rect r="r" b="b" t="t" l="l"/>
            <a:pathLst>
              <a:path h="6089063" w="8945525">
                <a:moveTo>
                  <a:pt x="0" y="0"/>
                </a:moveTo>
                <a:lnTo>
                  <a:pt x="8945525" y="0"/>
                </a:lnTo>
                <a:lnTo>
                  <a:pt x="8945525" y="6089063"/>
                </a:lnTo>
                <a:lnTo>
                  <a:pt x="0" y="6089063"/>
                </a:lnTo>
                <a:lnTo>
                  <a:pt x="0" y="0"/>
                </a:lnTo>
                <a:close/>
              </a:path>
            </a:pathLst>
          </a:custGeom>
          <a:blipFill>
            <a:blip r:embed="rId3"/>
            <a:stretch>
              <a:fillRect l="-2013" t="-3525" r="-14851" b="0"/>
            </a:stretch>
          </a:blipFill>
        </p:spPr>
      </p:sp>
      <p:sp>
        <p:nvSpPr>
          <p:cNvPr name="Freeform 4" id="4"/>
          <p:cNvSpPr/>
          <p:nvPr/>
        </p:nvSpPr>
        <p:spPr>
          <a:xfrm flipH="false" flipV="false" rot="0">
            <a:off x="6519484" y="2195943"/>
            <a:ext cx="2459846" cy="1780313"/>
          </a:xfrm>
          <a:custGeom>
            <a:avLst/>
            <a:gdLst/>
            <a:ahLst/>
            <a:cxnLst/>
            <a:rect r="r" b="b" t="t" l="l"/>
            <a:pathLst>
              <a:path h="1780313" w="2459846">
                <a:moveTo>
                  <a:pt x="0" y="0"/>
                </a:moveTo>
                <a:lnTo>
                  <a:pt x="2459846" y="0"/>
                </a:lnTo>
                <a:lnTo>
                  <a:pt x="2459846" y="1780314"/>
                </a:lnTo>
                <a:lnTo>
                  <a:pt x="0" y="1780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9499" y="812292"/>
            <a:ext cx="9290033" cy="2273808"/>
          </a:xfrm>
          <a:prstGeom prst="rect">
            <a:avLst/>
          </a:prstGeom>
        </p:spPr>
        <p:txBody>
          <a:bodyPr anchor="t" rtlCol="false" tIns="0" lIns="0" bIns="0" rIns="0">
            <a:spAutoFit/>
          </a:bodyPr>
          <a:lstStyle/>
          <a:p>
            <a:pPr marL="0" indent="0" lvl="0">
              <a:lnSpc>
                <a:spcPts val="8136"/>
              </a:lnSpc>
            </a:pPr>
            <a:r>
              <a:rPr lang="en-US" sz="7200" spc="-252">
                <a:solidFill>
                  <a:srgbClr val="FFFFFF"/>
                </a:solidFill>
                <a:latin typeface="Agrandir Medium"/>
              </a:rPr>
              <a:t>Data Scraping  from Web</a:t>
            </a:r>
          </a:p>
        </p:txBody>
      </p:sp>
      <p:sp>
        <p:nvSpPr>
          <p:cNvPr name="TextBox 6" id="6"/>
          <p:cNvSpPr txBox="true"/>
          <p:nvPr/>
        </p:nvSpPr>
        <p:spPr>
          <a:xfrm rot="0">
            <a:off x="549499" y="4669668"/>
            <a:ext cx="8429831" cy="4207539"/>
          </a:xfrm>
          <a:prstGeom prst="rect">
            <a:avLst/>
          </a:prstGeom>
        </p:spPr>
        <p:txBody>
          <a:bodyPr anchor="t" rtlCol="false" tIns="0" lIns="0" bIns="0" rIns="0">
            <a:spAutoFit/>
          </a:bodyPr>
          <a:lstStyle/>
          <a:p>
            <a:pPr>
              <a:lnSpc>
                <a:spcPts val="5577"/>
              </a:lnSpc>
            </a:pPr>
            <a:r>
              <a:rPr lang="en-US" sz="4131" spc="247">
                <a:solidFill>
                  <a:srgbClr val="FFFFFF"/>
                </a:solidFill>
                <a:latin typeface="Montserrat"/>
              </a:rPr>
              <a:t>Scraping the data from Apr-22 to Mar-23 using the link given below.</a:t>
            </a:r>
          </a:p>
          <a:p>
            <a:pPr marL="0" indent="0" lvl="0">
              <a:lnSpc>
                <a:spcPts val="5577"/>
              </a:lnSpc>
              <a:spcBef>
                <a:spcPct val="0"/>
              </a:spcBef>
            </a:pPr>
            <a:r>
              <a:rPr lang="en-US" sz="4131" spc="247">
                <a:solidFill>
                  <a:srgbClr val="FFFFFF"/>
                </a:solidFill>
                <a:latin typeface="Montserrat"/>
              </a:rPr>
              <a:t> Link to RBI website: </a:t>
            </a:r>
            <a:r>
              <a:rPr lang="en-US" sz="4131" spc="247" u="sng">
                <a:solidFill>
                  <a:srgbClr val="FFFFFF"/>
                </a:solidFill>
                <a:latin typeface="Montserrat Bold"/>
                <a:hlinkClick r:id="rId6" tooltip="https://www.rbi.org.in/Scripts/ATMView.aspx"/>
              </a:rPr>
              <a:t>https://www.rbi.org.in/Scripts/ATMView.aspx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774450">
            <a:off x="14619605" y="3041848"/>
            <a:ext cx="1931367" cy="1028453"/>
          </a:xfrm>
          <a:custGeom>
            <a:avLst/>
            <a:gdLst/>
            <a:ahLst/>
            <a:cxnLst/>
            <a:rect r="r" b="b" t="t" l="l"/>
            <a:pathLst>
              <a:path h="1028453" w="1931367">
                <a:moveTo>
                  <a:pt x="0" y="0"/>
                </a:moveTo>
                <a:lnTo>
                  <a:pt x="1931367" y="0"/>
                </a:lnTo>
                <a:lnTo>
                  <a:pt x="1931367" y="1028453"/>
                </a:lnTo>
                <a:lnTo>
                  <a:pt x="0" y="10284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799488">
            <a:off x="2240826" y="4981445"/>
            <a:ext cx="2067968" cy="1101193"/>
          </a:xfrm>
          <a:custGeom>
            <a:avLst/>
            <a:gdLst/>
            <a:ahLst/>
            <a:cxnLst/>
            <a:rect r="r" b="b" t="t" l="l"/>
            <a:pathLst>
              <a:path h="1101193" w="2067968">
                <a:moveTo>
                  <a:pt x="0" y="0"/>
                </a:moveTo>
                <a:lnTo>
                  <a:pt x="2067968" y="0"/>
                </a:lnTo>
                <a:lnTo>
                  <a:pt x="2067968" y="1101194"/>
                </a:lnTo>
                <a:lnTo>
                  <a:pt x="0" y="1101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67465" y="6996587"/>
            <a:ext cx="4423653" cy="1455784"/>
          </a:xfrm>
          <a:custGeom>
            <a:avLst/>
            <a:gdLst/>
            <a:ahLst/>
            <a:cxnLst/>
            <a:rect r="r" b="b" t="t" l="l"/>
            <a:pathLst>
              <a:path h="1455784" w="4423653">
                <a:moveTo>
                  <a:pt x="0" y="0"/>
                </a:moveTo>
                <a:lnTo>
                  <a:pt x="4423653" y="0"/>
                </a:lnTo>
                <a:lnTo>
                  <a:pt x="4423653" y="1455784"/>
                </a:lnTo>
                <a:lnTo>
                  <a:pt x="0" y="1455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980299" y="8414639"/>
            <a:ext cx="5547916" cy="843661"/>
          </a:xfrm>
          <a:prstGeom prst="rect">
            <a:avLst/>
          </a:prstGeom>
        </p:spPr>
        <p:txBody>
          <a:bodyPr anchor="t" rtlCol="false" tIns="0" lIns="0" bIns="0" rIns="0">
            <a:spAutoFit/>
          </a:bodyPr>
          <a:lstStyle/>
          <a:p>
            <a:pPr algn="ctr">
              <a:lnSpc>
                <a:spcPts val="5536"/>
              </a:lnSpc>
              <a:spcBef>
                <a:spcPct val="0"/>
              </a:spcBef>
            </a:pPr>
            <a:r>
              <a:rPr lang="en-US" sz="4899" spc="-171">
                <a:solidFill>
                  <a:srgbClr val="FFFFFF"/>
                </a:solidFill>
                <a:latin typeface="Agrandir Bold"/>
              </a:rPr>
              <a:t>Microsoft PowerBi</a:t>
            </a:r>
          </a:p>
        </p:txBody>
      </p:sp>
      <p:sp>
        <p:nvSpPr>
          <p:cNvPr name="Freeform 7" id="7"/>
          <p:cNvSpPr/>
          <p:nvPr/>
        </p:nvSpPr>
        <p:spPr>
          <a:xfrm flipH="false" flipV="false" rot="1422918">
            <a:off x="11831040" y="7080320"/>
            <a:ext cx="2067968" cy="1101193"/>
          </a:xfrm>
          <a:custGeom>
            <a:avLst/>
            <a:gdLst/>
            <a:ahLst/>
            <a:cxnLst/>
            <a:rect r="r" b="b" t="t" l="l"/>
            <a:pathLst>
              <a:path h="1101193" w="2067968">
                <a:moveTo>
                  <a:pt x="0" y="0"/>
                </a:moveTo>
                <a:lnTo>
                  <a:pt x="2067968" y="0"/>
                </a:lnTo>
                <a:lnTo>
                  <a:pt x="2067968" y="1101193"/>
                </a:lnTo>
                <a:lnTo>
                  <a:pt x="0" y="1101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645551" y="3556074"/>
            <a:ext cx="3463953" cy="2594621"/>
          </a:xfrm>
          <a:custGeom>
            <a:avLst/>
            <a:gdLst/>
            <a:ahLst/>
            <a:cxnLst/>
            <a:rect r="r" b="b" t="t" l="l"/>
            <a:pathLst>
              <a:path h="2594621" w="3463953">
                <a:moveTo>
                  <a:pt x="0" y="0"/>
                </a:moveTo>
                <a:lnTo>
                  <a:pt x="3463953" y="0"/>
                </a:lnTo>
                <a:lnTo>
                  <a:pt x="3463953" y="2594621"/>
                </a:lnTo>
                <a:lnTo>
                  <a:pt x="0" y="2594621"/>
                </a:lnTo>
                <a:lnTo>
                  <a:pt x="0" y="0"/>
                </a:lnTo>
                <a:close/>
              </a:path>
            </a:pathLst>
          </a:custGeom>
          <a:blipFill>
            <a:blip r:embed="rId7"/>
            <a:stretch>
              <a:fillRect l="0" t="0" r="0" b="0"/>
            </a:stretch>
          </a:blipFill>
        </p:spPr>
      </p:sp>
      <p:sp>
        <p:nvSpPr>
          <p:cNvPr name="Freeform 9" id="9"/>
          <p:cNvSpPr/>
          <p:nvPr/>
        </p:nvSpPr>
        <p:spPr>
          <a:xfrm flipH="false" flipV="false" rot="0">
            <a:off x="10578354" y="3161438"/>
            <a:ext cx="3456617" cy="3262089"/>
          </a:xfrm>
          <a:custGeom>
            <a:avLst/>
            <a:gdLst/>
            <a:ahLst/>
            <a:cxnLst/>
            <a:rect r="r" b="b" t="t" l="l"/>
            <a:pathLst>
              <a:path h="3262089" w="3456617">
                <a:moveTo>
                  <a:pt x="0" y="0"/>
                </a:moveTo>
                <a:lnTo>
                  <a:pt x="3456617" y="0"/>
                </a:lnTo>
                <a:lnTo>
                  <a:pt x="3456617" y="3262089"/>
                </a:lnTo>
                <a:lnTo>
                  <a:pt x="0" y="3262089"/>
                </a:lnTo>
                <a:lnTo>
                  <a:pt x="0" y="0"/>
                </a:lnTo>
                <a:close/>
              </a:path>
            </a:pathLst>
          </a:custGeom>
          <a:blipFill>
            <a:blip r:embed="rId8"/>
            <a:stretch>
              <a:fillRect l="0" t="0" r="0" b="0"/>
            </a:stretch>
          </a:blipFill>
        </p:spPr>
      </p:sp>
      <p:sp>
        <p:nvSpPr>
          <p:cNvPr name="TextBox 10" id="10"/>
          <p:cNvSpPr txBox="true"/>
          <p:nvPr/>
        </p:nvSpPr>
        <p:spPr>
          <a:xfrm rot="0">
            <a:off x="1028700" y="904875"/>
            <a:ext cx="8250591" cy="1727073"/>
          </a:xfrm>
          <a:prstGeom prst="rect">
            <a:avLst/>
          </a:prstGeom>
        </p:spPr>
        <p:txBody>
          <a:bodyPr anchor="t" rtlCol="false" tIns="0" lIns="0" bIns="0" rIns="0">
            <a:spAutoFit/>
          </a:bodyPr>
          <a:lstStyle/>
          <a:p>
            <a:pPr algn="ctr" marL="0" indent="0" lvl="0">
              <a:lnSpc>
                <a:spcPts val="6155"/>
              </a:lnSpc>
              <a:spcBef>
                <a:spcPct val="0"/>
              </a:spcBef>
            </a:pPr>
            <a:r>
              <a:rPr lang="en-US" sz="5399">
                <a:solidFill>
                  <a:srgbClr val="FFFFFF"/>
                </a:solidFill>
                <a:latin typeface="Agrandir Bold"/>
              </a:rPr>
              <a:t>Data Cleaning and Transformation Tools</a:t>
            </a:r>
          </a:p>
        </p:txBody>
      </p:sp>
      <p:sp>
        <p:nvSpPr>
          <p:cNvPr name="TextBox 11" id="11"/>
          <p:cNvSpPr txBox="true"/>
          <p:nvPr/>
        </p:nvSpPr>
        <p:spPr>
          <a:xfrm rot="0">
            <a:off x="763665" y="6522369"/>
            <a:ext cx="4390331" cy="843662"/>
          </a:xfrm>
          <a:prstGeom prst="rect">
            <a:avLst/>
          </a:prstGeom>
        </p:spPr>
        <p:txBody>
          <a:bodyPr anchor="t" rtlCol="false" tIns="0" lIns="0" bIns="0" rIns="0">
            <a:spAutoFit/>
          </a:bodyPr>
          <a:lstStyle/>
          <a:p>
            <a:pPr algn="ctr">
              <a:lnSpc>
                <a:spcPts val="5537"/>
              </a:lnSpc>
              <a:spcBef>
                <a:spcPct val="0"/>
              </a:spcBef>
            </a:pPr>
            <a:r>
              <a:rPr lang="en-US" sz="4900" spc="-171">
                <a:solidFill>
                  <a:srgbClr val="FFFFFF"/>
                </a:solidFill>
                <a:latin typeface="Agrandir Medium"/>
              </a:rPr>
              <a:t>Microsoft Excel</a:t>
            </a:r>
          </a:p>
        </p:txBody>
      </p:sp>
      <p:sp>
        <p:nvSpPr>
          <p:cNvPr name="TextBox 12" id="12"/>
          <p:cNvSpPr txBox="true"/>
          <p:nvPr/>
        </p:nvSpPr>
        <p:spPr>
          <a:xfrm rot="0">
            <a:off x="10509629" y="1335024"/>
            <a:ext cx="7050683" cy="1538987"/>
          </a:xfrm>
          <a:prstGeom prst="rect">
            <a:avLst/>
          </a:prstGeom>
        </p:spPr>
        <p:txBody>
          <a:bodyPr anchor="t" rtlCol="false" tIns="0" lIns="0" bIns="0" rIns="0">
            <a:spAutoFit/>
          </a:bodyPr>
          <a:lstStyle/>
          <a:p>
            <a:pPr algn="ctr">
              <a:lnSpc>
                <a:spcPts val="5537"/>
              </a:lnSpc>
            </a:pPr>
            <a:r>
              <a:rPr lang="en-US" sz="4900" spc="-171">
                <a:solidFill>
                  <a:srgbClr val="FFFFFF"/>
                </a:solidFill>
                <a:latin typeface="Agrandir Medium"/>
              </a:rPr>
              <a:t>SQL server management</a:t>
            </a:r>
          </a:p>
          <a:p>
            <a:pPr algn="ctr">
              <a:lnSpc>
                <a:spcPts val="5537"/>
              </a:lnSpc>
              <a:spcBef>
                <a:spcPct val="0"/>
              </a:spcBef>
            </a:pPr>
            <a:r>
              <a:rPr lang="en-US" sz="4900" spc="-171">
                <a:solidFill>
                  <a:srgbClr val="FFFFFF"/>
                </a:solidFill>
                <a:latin typeface="Agrandir Medium"/>
              </a:rPr>
              <a:t>  studio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026551"/>
            <a:ext cx="13330567" cy="6148682"/>
          </a:xfrm>
          <a:prstGeom prst="rect">
            <a:avLst/>
          </a:prstGeom>
        </p:spPr>
        <p:txBody>
          <a:bodyPr anchor="t" rtlCol="false" tIns="0" lIns="0" bIns="0" rIns="0">
            <a:spAutoFit/>
          </a:bodyPr>
          <a:lstStyle/>
          <a:p>
            <a:pPr>
              <a:lnSpc>
                <a:spcPts val="4473"/>
              </a:lnSpc>
            </a:pPr>
            <a:r>
              <a:rPr lang="en-US" sz="2886">
                <a:solidFill>
                  <a:srgbClr val="FFFFFF"/>
                </a:solidFill>
                <a:latin typeface="Montserrat Medium"/>
              </a:rPr>
              <a:t>He</a:t>
            </a:r>
            <a:r>
              <a:rPr lang="en-US" sz="2886">
                <a:solidFill>
                  <a:srgbClr val="FFFFFF"/>
                </a:solidFill>
                <a:latin typeface="Montserrat Medium"/>
              </a:rPr>
              <a:t>re are the rules we followed to prepare the data for building the dashboard:</a:t>
            </a:r>
          </a:p>
          <a:p>
            <a:pPr marL="623136" indent="-311568" lvl="1">
              <a:lnSpc>
                <a:spcPts val="4473"/>
              </a:lnSpc>
              <a:buFont typeface="Arial"/>
              <a:buChar char="•"/>
            </a:pPr>
            <a:r>
              <a:rPr lang="en-US" sz="2886">
                <a:solidFill>
                  <a:srgbClr val="FFFFFF"/>
                </a:solidFill>
                <a:latin typeface="Montserrat Medium"/>
              </a:rPr>
              <a:t>Deleted columns that are not related to credit or debit cards.</a:t>
            </a:r>
          </a:p>
          <a:p>
            <a:pPr marL="623136" indent="-311568" lvl="1">
              <a:lnSpc>
                <a:spcPts val="4473"/>
              </a:lnSpc>
              <a:buFont typeface="Arial"/>
              <a:buChar char="•"/>
            </a:pPr>
            <a:r>
              <a:rPr lang="en-US" sz="2886">
                <a:solidFill>
                  <a:srgbClr val="FFFFFF"/>
                </a:solidFill>
                <a:latin typeface="Montserrat Medium"/>
              </a:rPr>
              <a:t>Unmerged merged cells.</a:t>
            </a:r>
          </a:p>
          <a:p>
            <a:pPr marL="623136" indent="-311568" lvl="1">
              <a:lnSpc>
                <a:spcPts val="4473"/>
              </a:lnSpc>
              <a:buFont typeface="Arial"/>
              <a:buChar char="•"/>
            </a:pPr>
            <a:r>
              <a:rPr lang="en-US" sz="2886">
                <a:solidFill>
                  <a:srgbClr val="FFFFFF"/>
                </a:solidFill>
                <a:latin typeface="Montserrat Medium"/>
              </a:rPr>
              <a:t>Aggregated "Volume" and "Value" for all the transaction modes (PoS, Online, Others.) "Value" should be in ₹ and NOT in ₹ '000s. Do not consider "Cash Withdrawal."</a:t>
            </a:r>
          </a:p>
          <a:p>
            <a:pPr marL="623136" indent="-311568" lvl="1">
              <a:lnSpc>
                <a:spcPts val="4473"/>
              </a:lnSpc>
              <a:buFont typeface="Arial"/>
              <a:buChar char="•"/>
            </a:pPr>
            <a:r>
              <a:rPr lang="en-US" sz="2886">
                <a:solidFill>
                  <a:srgbClr val="FFFFFF"/>
                </a:solidFill>
                <a:latin typeface="Montserrat Medium"/>
              </a:rPr>
              <a:t>Remove "Payment" and "Small Finance" banks. Tag the remaining banks as "Public, Private, and Foreign."</a:t>
            </a:r>
          </a:p>
          <a:p>
            <a:pPr marL="623136" indent="-311568" lvl="1">
              <a:lnSpc>
                <a:spcPts val="4473"/>
              </a:lnSpc>
              <a:buFont typeface="Arial"/>
              <a:buChar char="•"/>
            </a:pPr>
            <a:r>
              <a:rPr lang="en-US" sz="2886">
                <a:solidFill>
                  <a:srgbClr val="FFFFFF"/>
                </a:solidFill>
                <a:latin typeface="Montserrat Medium"/>
              </a:rPr>
              <a:t>Delete any empty rows or columns</a:t>
            </a:r>
          </a:p>
          <a:p>
            <a:pPr>
              <a:lnSpc>
                <a:spcPts val="4473"/>
              </a:lnSpc>
            </a:pPr>
          </a:p>
        </p:txBody>
      </p:sp>
      <p:sp>
        <p:nvSpPr>
          <p:cNvPr name="TextBox 4" id="4"/>
          <p:cNvSpPr txBox="true"/>
          <p:nvPr/>
        </p:nvSpPr>
        <p:spPr>
          <a:xfrm rot="0">
            <a:off x="1028700" y="866775"/>
            <a:ext cx="7066842" cy="1255026"/>
          </a:xfrm>
          <a:prstGeom prst="rect">
            <a:avLst/>
          </a:prstGeom>
        </p:spPr>
        <p:txBody>
          <a:bodyPr anchor="t" rtlCol="false" tIns="0" lIns="0" bIns="0" rIns="0">
            <a:spAutoFit/>
          </a:bodyPr>
          <a:lstStyle/>
          <a:p>
            <a:pPr marL="0" indent="0" lvl="0">
              <a:lnSpc>
                <a:spcPts val="8209"/>
              </a:lnSpc>
              <a:spcBef>
                <a:spcPct val="0"/>
              </a:spcBef>
            </a:pPr>
            <a:r>
              <a:rPr lang="en-US" sz="7201">
                <a:solidFill>
                  <a:srgbClr val="FFFFFF"/>
                </a:solidFill>
                <a:latin typeface="Agrandir Bold"/>
              </a:rPr>
              <a:t>Data Cleaning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87534" y="1575054"/>
            <a:ext cx="13315797" cy="7683246"/>
          </a:xfrm>
          <a:custGeom>
            <a:avLst/>
            <a:gdLst/>
            <a:ahLst/>
            <a:cxnLst/>
            <a:rect r="r" b="b" t="t" l="l"/>
            <a:pathLst>
              <a:path h="7683246" w="13315797">
                <a:moveTo>
                  <a:pt x="0" y="0"/>
                </a:moveTo>
                <a:lnTo>
                  <a:pt x="13315797" y="0"/>
                </a:lnTo>
                <a:lnTo>
                  <a:pt x="13315797" y="7683246"/>
                </a:lnTo>
                <a:lnTo>
                  <a:pt x="0" y="7683246"/>
                </a:lnTo>
                <a:lnTo>
                  <a:pt x="0" y="0"/>
                </a:lnTo>
                <a:close/>
              </a:path>
            </a:pathLst>
          </a:custGeom>
          <a:blipFill>
            <a:blip r:embed="rId3"/>
            <a:stretch>
              <a:fillRect l="0" t="-698" r="0" b="-698"/>
            </a:stretch>
          </a:blipFill>
          <a:ln w="66675" cap="sq">
            <a:solidFill>
              <a:srgbClr val="000000"/>
            </a:solidFill>
            <a:miter/>
          </a:ln>
        </p:spPr>
      </p:sp>
      <p:sp>
        <p:nvSpPr>
          <p:cNvPr name="TextBox 4" id="4"/>
          <p:cNvSpPr txBox="true"/>
          <p:nvPr/>
        </p:nvSpPr>
        <p:spPr>
          <a:xfrm rot="0">
            <a:off x="1028700" y="329946"/>
            <a:ext cx="10454383" cy="1245108"/>
          </a:xfrm>
          <a:prstGeom prst="rect">
            <a:avLst/>
          </a:prstGeom>
        </p:spPr>
        <p:txBody>
          <a:bodyPr anchor="t" rtlCol="false" tIns="0" lIns="0" bIns="0" rIns="0">
            <a:spAutoFit/>
          </a:bodyPr>
          <a:lstStyle/>
          <a:p>
            <a:pPr algn="ctr">
              <a:lnSpc>
                <a:spcPts val="8136"/>
              </a:lnSpc>
              <a:spcBef>
                <a:spcPct val="0"/>
              </a:spcBef>
            </a:pPr>
            <a:r>
              <a:rPr lang="en-US" sz="7200" spc="-252">
                <a:solidFill>
                  <a:srgbClr val="FFFFFF"/>
                </a:solidFill>
                <a:latin typeface="Agrandir Medium"/>
              </a:rPr>
              <a:t>Date Dataset SQL 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DAFuPdY5UQM</dc:identifier>
  <dcterms:modified xsi:type="dcterms:W3CDTF">2011-08-01T06:04:30Z</dcterms:modified>
  <cp:revision>1</cp:revision>
  <dc:title>Green Modern Financial Management Presentation</dc:title>
</cp:coreProperties>
</file>